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67" r:id="rId2"/>
    <p:sldId id="401" r:id="rId3"/>
    <p:sldId id="402" r:id="rId4"/>
    <p:sldId id="403" r:id="rId5"/>
    <p:sldId id="404" r:id="rId6"/>
    <p:sldId id="407" r:id="rId7"/>
    <p:sldId id="400" r:id="rId8"/>
    <p:sldId id="405" r:id="rId9"/>
    <p:sldId id="406" r:id="rId10"/>
    <p:sldId id="422" r:id="rId11"/>
    <p:sldId id="408" r:id="rId12"/>
    <p:sldId id="409" r:id="rId13"/>
    <p:sldId id="410" r:id="rId14"/>
    <p:sldId id="411" r:id="rId15"/>
    <p:sldId id="412" r:id="rId16"/>
    <p:sldId id="413" r:id="rId17"/>
    <p:sldId id="414" r:id="rId18"/>
    <p:sldId id="416" r:id="rId19"/>
    <p:sldId id="417" r:id="rId20"/>
    <p:sldId id="418" r:id="rId21"/>
    <p:sldId id="419" r:id="rId22"/>
    <p:sldId id="420" r:id="rId23"/>
    <p:sldId id="421" r:id="rId24"/>
    <p:sldId id="428" r:id="rId25"/>
    <p:sldId id="424" r:id="rId26"/>
    <p:sldId id="425" r:id="rId27"/>
    <p:sldId id="423" r:id="rId28"/>
    <p:sldId id="426" r:id="rId29"/>
    <p:sldId id="427" r:id="rId30"/>
  </p:sldIdLst>
  <p:sldSz cx="9144000" cy="6858000" type="screen4x3"/>
  <p:notesSz cx="6797675" cy="99266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ore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529B"/>
    <a:srgbClr val="FF6600"/>
    <a:srgbClr val="FF9B03"/>
    <a:srgbClr val="FD9203"/>
    <a:srgbClr val="FF9B0A"/>
    <a:srgbClr val="FF9B00"/>
    <a:srgbClr val="002C53"/>
    <a:srgbClr val="FFD96E"/>
    <a:srgbClr val="F3982F"/>
    <a:srgbClr val="B3B3B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Stile chiaro 3 - Color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04" autoAdjust="0"/>
    <p:restoredTop sz="97391" autoAdjust="0"/>
  </p:normalViewPr>
  <p:slideViewPr>
    <p:cSldViewPr>
      <p:cViewPr>
        <p:scale>
          <a:sx n="100" d="100"/>
          <a:sy n="100" d="100"/>
        </p:scale>
        <p:origin x="-78" y="-54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4116"/>
    </p:cViewPr>
  </p:sorterViewPr>
  <p:notesViewPr>
    <p:cSldViewPr>
      <p:cViewPr varScale="1">
        <p:scale>
          <a:sx n="98" d="100"/>
          <a:sy n="98" d="100"/>
        </p:scale>
        <p:origin x="-2512" y="-104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 bwMode="auto">
          <a:xfrm>
            <a:off x="1" y="1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07" tIns="45654" rIns="91307" bIns="45654" numCol="1" anchor="t" anchorCtr="0" compatLnSpc="1">
            <a:prstTxWarp prst="textNoShape">
              <a:avLst/>
            </a:prstTxWarp>
          </a:bodyPr>
          <a:lstStyle>
            <a:lvl1pPr defTabSz="912675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 bwMode="auto">
          <a:xfrm>
            <a:off x="3850294" y="1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07" tIns="45654" rIns="91307" bIns="45654" numCol="1" anchor="t" anchorCtr="0" compatLnSpc="1">
            <a:prstTxWarp prst="textNoShape">
              <a:avLst/>
            </a:prstTxWarp>
          </a:bodyPr>
          <a:lstStyle>
            <a:lvl1pPr algn="r" defTabSz="912675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2F4EF3D-CBB9-4289-8A64-B727628D960C}" type="datetime1">
              <a:rPr lang="it-IT"/>
              <a:pPr>
                <a:defRPr/>
              </a:pPr>
              <a:t>07/05/2015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 bwMode="auto">
          <a:xfrm>
            <a:off x="1" y="9427766"/>
            <a:ext cx="2945862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07" tIns="45654" rIns="91307" bIns="45654" numCol="1" anchor="b" anchorCtr="0" compatLnSpc="1">
            <a:prstTxWarp prst="textNoShape">
              <a:avLst/>
            </a:prstTxWarp>
          </a:bodyPr>
          <a:lstStyle>
            <a:lvl1pPr defTabSz="912675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07" tIns="45654" rIns="91307" bIns="45654" numCol="1" anchor="b" anchorCtr="0" compatLnSpc="1">
            <a:prstTxWarp prst="textNoShape">
              <a:avLst/>
            </a:prstTxWarp>
          </a:bodyPr>
          <a:lstStyle>
            <a:lvl1pPr algn="r" defTabSz="912675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65646B7-FE4D-4046-A9D9-D3222550F2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32840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07" tIns="45654" rIns="91307" bIns="45654" numCol="1" anchor="t" anchorCtr="0" compatLnSpc="1">
            <a:prstTxWarp prst="textNoShape">
              <a:avLst/>
            </a:prstTxWarp>
          </a:bodyPr>
          <a:lstStyle>
            <a:lvl1pPr defTabSz="912675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814" y="1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07" tIns="45654" rIns="91307" bIns="45654" numCol="1" anchor="t" anchorCtr="0" compatLnSpc="1">
            <a:prstTxWarp prst="textNoShape">
              <a:avLst/>
            </a:prstTxWarp>
          </a:bodyPr>
          <a:lstStyle>
            <a:lvl1pPr algn="r" defTabSz="912675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4538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952" y="4714652"/>
            <a:ext cx="4985772" cy="446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07" tIns="45654" rIns="91307" bIns="456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307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07" tIns="45654" rIns="91307" bIns="45654" numCol="1" anchor="b" anchorCtr="0" compatLnSpc="1">
            <a:prstTxWarp prst="textNoShape">
              <a:avLst/>
            </a:prstTxWarp>
          </a:bodyPr>
          <a:lstStyle>
            <a:lvl1pPr defTabSz="912675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814" y="9429307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07" tIns="45654" rIns="91307" bIns="45654" numCol="1" anchor="b" anchorCtr="0" compatLnSpc="1">
            <a:prstTxWarp prst="textNoShape">
              <a:avLst/>
            </a:prstTxWarp>
          </a:bodyPr>
          <a:lstStyle>
            <a:lvl1pPr algn="r" defTabSz="912675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5EF184FA-DBF8-4AFE-B4A5-F88DED0146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095187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51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16749" indent="-275673" defTabSz="911251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02690" indent="-220539" defTabSz="911251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43765" indent="-220539" defTabSz="911251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984840" indent="-220539" defTabSz="911251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25917" indent="-220539" defTabSz="91125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66992" indent="-220539" defTabSz="91125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08068" indent="-220539" defTabSz="91125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49143" indent="-220539" defTabSz="91125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B87FC65-E24C-43F8-9734-1725EA79128E}" type="slidenum">
              <a:rPr lang="it-IT" smtClean="0"/>
              <a:pPr/>
              <a:t>1</a:t>
            </a:fld>
            <a:endParaRPr lang="it-IT" smtClean="0"/>
          </a:p>
        </p:txBody>
      </p:sp>
      <p:sp>
        <p:nvSpPr>
          <p:cNvPr id="675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184FA-DBF8-4AFE-B4A5-F88DED0146F0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184FA-DBF8-4AFE-B4A5-F88DED0146F0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184FA-DBF8-4AFE-B4A5-F88DED0146F0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184FA-DBF8-4AFE-B4A5-F88DED0146F0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184FA-DBF8-4AFE-B4A5-F88DED0146F0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184FA-DBF8-4AFE-B4A5-F88DED0146F0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184FA-DBF8-4AFE-B4A5-F88DED0146F0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184FA-DBF8-4AFE-B4A5-F88DED0146F0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184FA-DBF8-4AFE-B4A5-F88DED0146F0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184FA-DBF8-4AFE-B4A5-F88DED0146F0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15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16720" indent="-275662" defTabSz="911215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02646" indent="-220529" defTabSz="911215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43705" indent="-220529" defTabSz="911215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984764" indent="-220529" defTabSz="911215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25823" indent="-220529" defTabSz="91121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66881" indent="-220529" defTabSz="91121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07939" indent="-220529" defTabSz="91121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48999" indent="-220529" defTabSz="91121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D672337-1475-42E0-8C5F-05FF4BE110E9}" type="slidenum">
              <a:rPr lang="it-IT" smtClean="0"/>
              <a:pPr/>
              <a:t>2</a:t>
            </a:fld>
            <a:endParaRPr lang="it-IT" smtClean="0"/>
          </a:p>
        </p:txBody>
      </p:sp>
      <p:sp>
        <p:nvSpPr>
          <p:cNvPr id="696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184FA-DBF8-4AFE-B4A5-F88DED0146F0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184FA-DBF8-4AFE-B4A5-F88DED0146F0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184FA-DBF8-4AFE-B4A5-F88DED0146F0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184FA-DBF8-4AFE-B4A5-F88DED0146F0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184FA-DBF8-4AFE-B4A5-F88DED0146F0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184FA-DBF8-4AFE-B4A5-F88DED0146F0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184FA-DBF8-4AFE-B4A5-F88DED0146F0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184FA-DBF8-4AFE-B4A5-F88DED0146F0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184FA-DBF8-4AFE-B4A5-F88DED0146F0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184FA-DBF8-4AFE-B4A5-F88DED0146F0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15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16720" indent="-275662" defTabSz="911215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02646" indent="-220529" defTabSz="911215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43705" indent="-220529" defTabSz="911215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984764" indent="-220529" defTabSz="911215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25823" indent="-220529" defTabSz="91121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66881" indent="-220529" defTabSz="91121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07939" indent="-220529" defTabSz="91121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48999" indent="-220529" defTabSz="91121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D672337-1475-42E0-8C5F-05FF4BE110E9}" type="slidenum">
              <a:rPr lang="it-IT" smtClean="0"/>
              <a:pPr/>
              <a:t>3</a:t>
            </a:fld>
            <a:endParaRPr lang="it-IT" smtClean="0"/>
          </a:p>
        </p:txBody>
      </p:sp>
      <p:sp>
        <p:nvSpPr>
          <p:cNvPr id="696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15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16720" indent="-275662" defTabSz="911215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02646" indent="-220529" defTabSz="911215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43705" indent="-220529" defTabSz="911215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984764" indent="-220529" defTabSz="911215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25823" indent="-220529" defTabSz="91121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66881" indent="-220529" defTabSz="91121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07939" indent="-220529" defTabSz="91121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48999" indent="-220529" defTabSz="91121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D672337-1475-42E0-8C5F-05FF4BE110E9}" type="slidenum">
              <a:rPr lang="it-IT" smtClean="0"/>
              <a:pPr/>
              <a:t>4</a:t>
            </a:fld>
            <a:endParaRPr lang="it-IT" smtClean="0"/>
          </a:p>
        </p:txBody>
      </p:sp>
      <p:sp>
        <p:nvSpPr>
          <p:cNvPr id="696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15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16720" indent="-275662" defTabSz="911215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02646" indent="-220529" defTabSz="911215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43705" indent="-220529" defTabSz="911215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984764" indent="-220529" defTabSz="911215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25823" indent="-220529" defTabSz="91121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66881" indent="-220529" defTabSz="91121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07939" indent="-220529" defTabSz="91121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48999" indent="-220529" defTabSz="91121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D672337-1475-42E0-8C5F-05FF4BE110E9}" type="slidenum">
              <a:rPr lang="it-IT" smtClean="0"/>
              <a:pPr/>
              <a:t>5</a:t>
            </a:fld>
            <a:endParaRPr lang="it-IT" smtClean="0"/>
          </a:p>
        </p:txBody>
      </p:sp>
      <p:sp>
        <p:nvSpPr>
          <p:cNvPr id="696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184FA-DBF8-4AFE-B4A5-F88DED0146F0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184FA-DBF8-4AFE-B4A5-F88DED0146F0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184FA-DBF8-4AFE-B4A5-F88DED0146F0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F184FA-DBF8-4AFE-B4A5-F88DED0146F0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B1795-BA5C-4AB6-A7D6-7E60133E76B0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6072565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18450-4679-4DE1-8DA9-8960D37CCD5D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043844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74091-2940-4312-AFCB-0B58EF5971A7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130968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38183-F070-4989-8C75-3ECE206A5D9E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887053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3805B-63D5-453E-8D63-5FC6877A59B6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425499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1BBE6-A256-40F6-BC34-AAAB84D855A1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928197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5026C-563D-47A6-9CF5-3AE8F4601197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63428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B131C-E61D-45E9-8F63-230A6DB8EF47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958194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5B06B-71A1-46A0-900C-E4E9DDD20721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041990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BB899-C628-4D2F-8FAA-C2D1FCFD19C2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383224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5C3FD-DB60-464A-84D9-9FC4530AC485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22956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3725" y="6527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243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9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4.png"/><Relationship Id="rId9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2204864"/>
            <a:ext cx="5976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800" b="1" i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TANA di EPI </a:t>
            </a:r>
          </a:p>
        </p:txBody>
      </p:sp>
      <p:sp>
        <p:nvSpPr>
          <p:cNvPr id="4" name="Rettangolo 3"/>
          <p:cNvSpPr/>
          <p:nvPr/>
        </p:nvSpPr>
        <p:spPr>
          <a:xfrm>
            <a:off x="1403648" y="4149080"/>
            <a:ext cx="6552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800" b="1" i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un idea fantastica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5"/>
          <p:cNvSpPr txBox="1">
            <a:spLocks noChangeArrowheads="1"/>
          </p:cNvSpPr>
          <p:nvPr/>
        </p:nvSpPr>
        <p:spPr bwMode="auto">
          <a:xfrm>
            <a:off x="1835696" y="280475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Progetto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143240" y="1285860"/>
            <a:ext cx="2520000" cy="369332"/>
          </a:xfrm>
          <a:prstGeom prst="rect">
            <a:avLst/>
          </a:prstGeom>
          <a:solidFill>
            <a:srgbClr val="FF9B0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IPOTESI  </a:t>
            </a:r>
            <a:endParaRPr 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3725" y="6527800"/>
            <a:ext cx="1905000" cy="457200"/>
          </a:xfrm>
        </p:spPr>
        <p:txBody>
          <a:bodyPr/>
          <a:lstStyle/>
          <a:p>
            <a:pPr>
              <a:defRPr/>
            </a:pPr>
            <a:fld id="{C5D5C3FD-DB60-464A-84D9-9FC4530AC485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179512" y="2132856"/>
            <a:ext cx="381642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Dai prefabbricati alla Tana</a:t>
            </a:r>
          </a:p>
          <a:p>
            <a:pPr algn="just">
              <a:defRPr/>
            </a:pPr>
            <a:endParaRPr lang="it-IT" alt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nuovi spazi della base scout vogliono essere:</a:t>
            </a:r>
          </a:p>
          <a:p>
            <a:pPr algn="just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Confortevoli (ambiente salubre)</a:t>
            </a:r>
          </a:p>
          <a:p>
            <a:pPr algn="just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Ecologici (materiali naturali)</a:t>
            </a:r>
          </a:p>
          <a:p>
            <a:pPr algn="just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Sostenibili (LCA)</a:t>
            </a:r>
          </a:p>
          <a:p>
            <a:pPr algn="just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AUTOCOSTRUITI</a:t>
            </a:r>
          </a:p>
        </p:txBody>
      </p:sp>
      <p:pic>
        <p:nvPicPr>
          <p:cNvPr id="19" name="Picture 3" descr="C:\Users\gianluca2\Desktop\TANA EPI\BAG-Officina-Mobile-La-prima-casa-di-paglia-urbana-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3588" y="2143116"/>
            <a:ext cx="2428892" cy="161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ttangolo 21"/>
          <p:cNvSpPr/>
          <p:nvPr/>
        </p:nvSpPr>
        <p:spPr>
          <a:xfrm>
            <a:off x="3929058" y="4201276"/>
            <a:ext cx="4286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volontari, amici di </a:t>
            </a:r>
            <a:r>
              <a:rPr lang="it-IT" altLang="it-IT" sz="1800" dirty="0" err="1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Epi</a:t>
            </a: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scout, per corsi manualità</a:t>
            </a:r>
            <a:b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professionisti, per cantieri scuola</a:t>
            </a:r>
          </a:p>
          <a:p>
            <a:pPr algn="just">
              <a:lnSpc>
                <a:spcPct val="150000"/>
              </a:lnSpc>
              <a:defRPr/>
            </a:pP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imprese per aspetti specialistici</a:t>
            </a:r>
          </a:p>
        </p:txBody>
      </p:sp>
      <p:cxnSp>
        <p:nvCxnSpPr>
          <p:cNvPr id="24" name="Connettore 2 23"/>
          <p:cNvCxnSpPr/>
          <p:nvPr/>
        </p:nvCxnSpPr>
        <p:spPr bwMode="auto">
          <a:xfrm flipV="1">
            <a:off x="2339752" y="4509120"/>
            <a:ext cx="1656184" cy="10081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Connettore 2 29"/>
          <p:cNvCxnSpPr/>
          <p:nvPr/>
        </p:nvCxnSpPr>
        <p:spPr bwMode="auto">
          <a:xfrm flipV="1">
            <a:off x="2339752" y="4941168"/>
            <a:ext cx="1656184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Connettore 2 31"/>
          <p:cNvCxnSpPr/>
          <p:nvPr/>
        </p:nvCxnSpPr>
        <p:spPr bwMode="auto">
          <a:xfrm flipV="1">
            <a:off x="2339752" y="5367646"/>
            <a:ext cx="1656184" cy="1495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Connettore 2 33"/>
          <p:cNvCxnSpPr/>
          <p:nvPr/>
        </p:nvCxnSpPr>
        <p:spPr bwMode="auto">
          <a:xfrm>
            <a:off x="2339752" y="5517232"/>
            <a:ext cx="1656184" cy="2184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0" name="Picture 4" descr="C:\Users\gianluca2\Desktop\TANA EPI\Casa-di-pagl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5646" y="2143116"/>
            <a:ext cx="2214546" cy="1660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510734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5"/>
          <p:cNvSpPr txBox="1">
            <a:spLocks noChangeArrowheads="1"/>
          </p:cNvSpPr>
          <p:nvPr/>
        </p:nvSpPr>
        <p:spPr bwMode="auto">
          <a:xfrm>
            <a:off x="1835696" y="280475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Progetto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131840" y="1196752"/>
            <a:ext cx="2520000" cy="369332"/>
          </a:xfrm>
          <a:prstGeom prst="rect">
            <a:avLst/>
          </a:prstGeom>
          <a:solidFill>
            <a:srgbClr val="FF9B0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  </a:t>
            </a:r>
            <a:endParaRPr 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3725" y="6527800"/>
            <a:ext cx="1905000" cy="457200"/>
          </a:xfrm>
        </p:spPr>
        <p:txBody>
          <a:bodyPr/>
          <a:lstStyle/>
          <a:p>
            <a:pPr>
              <a:defRPr/>
            </a:pPr>
            <a:fld id="{C5D5C3FD-DB60-464A-84D9-9FC4530AC485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it-IT">
              <a:solidFill>
                <a:srgbClr val="FFFFFF"/>
              </a:solidFill>
            </a:endParaRPr>
          </a:p>
        </p:txBody>
      </p:sp>
      <p:pic>
        <p:nvPicPr>
          <p:cNvPr id="17" name="Immagine 16" descr="TdE1.JPG"/>
          <p:cNvPicPr>
            <a:picLocks noChangeAspect="1"/>
          </p:cNvPicPr>
          <p:nvPr/>
        </p:nvPicPr>
        <p:blipFill>
          <a:blip r:embed="rId4"/>
          <a:srcRect l="2353" t="9987" r="4705" b="5119"/>
          <a:stretch>
            <a:fillRect/>
          </a:stretch>
        </p:blipFill>
        <p:spPr>
          <a:xfrm>
            <a:off x="683568" y="1772816"/>
            <a:ext cx="6500858" cy="4196756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7256972" y="1916832"/>
            <a:ext cx="18870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altLang="it-IT" sz="18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Gusci in legno</a:t>
            </a:r>
            <a:br>
              <a:rPr lang="it-IT" altLang="it-IT" sz="18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t-IT" altLang="it-IT" sz="18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paglia</a:t>
            </a:r>
          </a:p>
        </p:txBody>
      </p:sp>
    </p:spTree>
    <p:extLst>
      <p:ext uri="{BB962C8B-B14F-4D97-AF65-F5344CB8AC3E}">
        <p14:creationId xmlns:p14="http://schemas.microsoft.com/office/powerpoint/2010/main" xmlns="" val="41337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5"/>
          <p:cNvSpPr txBox="1">
            <a:spLocks noChangeArrowheads="1"/>
          </p:cNvSpPr>
          <p:nvPr/>
        </p:nvSpPr>
        <p:spPr bwMode="auto">
          <a:xfrm>
            <a:off x="1835696" y="280475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Progetto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143240" y="1285860"/>
            <a:ext cx="2520000" cy="369332"/>
          </a:xfrm>
          <a:prstGeom prst="rect">
            <a:avLst/>
          </a:prstGeom>
          <a:solidFill>
            <a:srgbClr val="FF9B0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PERCHÉ? </a:t>
            </a:r>
            <a:endParaRPr 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3725" y="6527800"/>
            <a:ext cx="1905000" cy="457200"/>
          </a:xfrm>
        </p:spPr>
        <p:txBody>
          <a:bodyPr/>
          <a:lstStyle/>
          <a:p>
            <a:pPr>
              <a:defRPr/>
            </a:pPr>
            <a:fld id="{C5D5C3FD-DB60-464A-84D9-9FC4530AC485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it-IT">
              <a:solidFill>
                <a:srgbClr val="FFFFFF"/>
              </a:solidFill>
            </a:endParaRPr>
          </a:p>
        </p:txBody>
      </p:sp>
      <p:pic>
        <p:nvPicPr>
          <p:cNvPr id="12" name="Picture 4" descr="C:\Users\Angelo\Desktop\PRESENTAZIOI ENRICO\14 06 26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6461" y="1988840"/>
            <a:ext cx="2492735" cy="384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ttangolo 17"/>
          <p:cNvSpPr/>
          <p:nvPr/>
        </p:nvSpPr>
        <p:spPr>
          <a:xfrm>
            <a:off x="392877" y="1780326"/>
            <a:ext cx="550072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it-IT" sz="16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Perché in Legno: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it-IT" altLang="it-IT" sz="16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È un materiale naturale e quindi ecosostenibile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it-IT" altLang="it-IT" sz="16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È un materiale locale, a km 0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it-IT" altLang="it-IT" sz="1600" dirty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È </a:t>
            </a:r>
            <a:r>
              <a:rPr lang="it-IT" altLang="it-IT" sz="16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resistente alle azioni sismiche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it-IT" altLang="it-IT" sz="16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È duraturo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it-IT" altLang="it-IT" sz="1600" dirty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È </a:t>
            </a:r>
            <a:r>
              <a:rPr lang="it-IT" altLang="it-IT" sz="16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utilizzabile per l’autocostruzione</a:t>
            </a:r>
          </a:p>
          <a:p>
            <a:pPr algn="just">
              <a:buFont typeface="Arial" pitchFamily="34" charset="0"/>
              <a:buChar char="•"/>
              <a:defRPr/>
            </a:pPr>
            <a:endParaRPr lang="it-IT" altLang="it-IT" sz="1600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defRPr/>
            </a:pPr>
            <a:r>
              <a:rPr lang="it-IT" altLang="it-IT" sz="1600" b="1" dirty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Perché in Paglia: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it-IT" altLang="it-IT" sz="1600" dirty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16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È </a:t>
            </a:r>
            <a:r>
              <a:rPr lang="it-IT" altLang="it-IT" sz="1600" dirty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materiale naturale e quindi ecosostenibile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it-IT" altLang="it-IT" sz="1600" dirty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È un materiale locale, a km </a:t>
            </a:r>
            <a:r>
              <a:rPr lang="it-IT" altLang="it-IT" sz="16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it-IT" altLang="it-IT" sz="16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 ottimi </a:t>
            </a:r>
            <a:r>
              <a:rPr lang="it-IT" altLang="it-IT" sz="1600" dirty="0" err="1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standards</a:t>
            </a:r>
            <a:r>
              <a:rPr lang="it-IT" altLang="it-IT" sz="16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1600" dirty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energetici </a:t>
            </a:r>
            <a:r>
              <a:rPr lang="it-IT" altLang="it-IT" sz="16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acustici</a:t>
            </a:r>
            <a:endParaRPr lang="it-IT" altLang="it-IT" sz="1600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it-IT" altLang="it-IT" sz="16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È </a:t>
            </a:r>
            <a:r>
              <a:rPr lang="it-IT" altLang="it-IT" sz="1600" dirty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resistente alle azioni sismiche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it-IT" altLang="it-IT" sz="1600" dirty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 un buon comportamento al fuoco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it-IT" altLang="it-IT" sz="1600" dirty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Offre un ottimo comfort </a:t>
            </a:r>
            <a:r>
              <a:rPr lang="it-IT" altLang="it-IT" sz="1600" dirty="0" err="1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igrotermico</a:t>
            </a:r>
            <a:endParaRPr lang="it-IT" altLang="it-IT" sz="1600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it-IT" altLang="it-IT" sz="1600" dirty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È duratura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it-IT" altLang="it-IT" sz="1600" dirty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Economicamente vantaggiosa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it-IT" altLang="it-IT" sz="16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È </a:t>
            </a:r>
            <a:r>
              <a:rPr lang="it-IT" altLang="it-IT" sz="1600" dirty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utilizzabile per </a:t>
            </a:r>
            <a:r>
              <a:rPr lang="it-IT" altLang="it-IT" sz="16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l’autocostruzione</a:t>
            </a:r>
          </a:p>
        </p:txBody>
      </p:sp>
    </p:spTree>
    <p:extLst>
      <p:ext uri="{BB962C8B-B14F-4D97-AF65-F5344CB8AC3E}">
        <p14:creationId xmlns:p14="http://schemas.microsoft.com/office/powerpoint/2010/main" xmlns="" val="41337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5"/>
          <p:cNvSpPr txBox="1">
            <a:spLocks noChangeArrowheads="1"/>
          </p:cNvSpPr>
          <p:nvPr/>
        </p:nvSpPr>
        <p:spPr bwMode="auto">
          <a:xfrm>
            <a:off x="1835696" y="280475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Progetto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143240" y="1196752"/>
            <a:ext cx="2520000" cy="369332"/>
          </a:xfrm>
          <a:prstGeom prst="rect">
            <a:avLst/>
          </a:prstGeom>
          <a:solidFill>
            <a:srgbClr val="FF9B0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POSIZIONE</a:t>
            </a:r>
            <a:endParaRPr 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3725" y="6527800"/>
            <a:ext cx="1905000" cy="457200"/>
          </a:xfrm>
        </p:spPr>
        <p:txBody>
          <a:bodyPr/>
          <a:lstStyle/>
          <a:p>
            <a:pPr>
              <a:defRPr/>
            </a:pPr>
            <a:fld id="{C5D5C3FD-DB60-464A-84D9-9FC4530AC485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214282" y="1857364"/>
            <a:ext cx="371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it-IT" alt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defRPr/>
            </a:pPr>
            <a:endParaRPr lang="it-IT" alt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323528" y="1988840"/>
            <a:ext cx="2990136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alt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Disposizione dei gusci</a:t>
            </a:r>
          </a:p>
          <a:p>
            <a:pPr>
              <a:lnSpc>
                <a:spcPct val="150000"/>
              </a:lnSpc>
              <a:defRPr/>
            </a:pPr>
            <a:endParaRPr lang="it-IT" altLang="it-IT" sz="1800" b="1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it-IT" altLang="it-IT" sz="16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È stato redatto un progetto di riqualificazione degli spazi di accoglienza e presentata domanda di autorizzazione Paesaggistica per la costruzione di n 3 gruppi da 6 gusci disposti in tre zone del </a:t>
            </a:r>
            <a:r>
              <a:rPr lang="it-IT" altLang="it-IT" sz="1600" dirty="0" err="1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B.P.-Park</a:t>
            </a:r>
            <a:r>
              <a:rPr lang="it-IT" altLang="it-IT" sz="1600" b="1" dirty="0" err="1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it-IT" altLang="it-IT" sz="1800" b="1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it-IT" alt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>
              <a:defRPr/>
            </a:pPr>
            <a:endParaRPr lang="it-IT" alt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5" descr="C:\Users\gianluca2\Desktop\fotoaerea.JPG"/>
          <p:cNvPicPr>
            <a:picLocks noChangeAspect="1" noChangeArrowheads="1"/>
          </p:cNvPicPr>
          <p:nvPr/>
        </p:nvPicPr>
        <p:blipFill>
          <a:blip r:embed="rId4"/>
          <a:srcRect t="10456" r="8914"/>
          <a:stretch>
            <a:fillRect/>
          </a:stretch>
        </p:blipFill>
        <p:spPr bwMode="auto">
          <a:xfrm>
            <a:off x="3565125" y="1670804"/>
            <a:ext cx="5411622" cy="409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nello 16"/>
          <p:cNvSpPr/>
          <p:nvPr/>
        </p:nvSpPr>
        <p:spPr bwMode="auto">
          <a:xfrm>
            <a:off x="4788024" y="2958953"/>
            <a:ext cx="500066" cy="500066"/>
          </a:xfrm>
          <a:prstGeom prst="donut">
            <a:avLst>
              <a:gd name="adj" fmla="val 964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8" name="Anello 17"/>
          <p:cNvSpPr/>
          <p:nvPr/>
        </p:nvSpPr>
        <p:spPr bwMode="auto">
          <a:xfrm>
            <a:off x="7072330" y="3071810"/>
            <a:ext cx="642942" cy="642942"/>
          </a:xfrm>
          <a:prstGeom prst="donut">
            <a:avLst>
              <a:gd name="adj" fmla="val 964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9" name="Anello 18"/>
          <p:cNvSpPr/>
          <p:nvPr/>
        </p:nvSpPr>
        <p:spPr bwMode="auto">
          <a:xfrm>
            <a:off x="5163174" y="4241264"/>
            <a:ext cx="500066" cy="500066"/>
          </a:xfrm>
          <a:prstGeom prst="donut">
            <a:avLst>
              <a:gd name="adj" fmla="val 964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37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5"/>
          <p:cNvSpPr txBox="1">
            <a:spLocks noChangeArrowheads="1"/>
          </p:cNvSpPr>
          <p:nvPr/>
        </p:nvSpPr>
        <p:spPr bwMode="auto">
          <a:xfrm>
            <a:off x="1835696" y="280475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Progetto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143240" y="1196752"/>
            <a:ext cx="2520000" cy="369332"/>
          </a:xfrm>
          <a:prstGeom prst="rect">
            <a:avLst/>
          </a:prstGeom>
          <a:solidFill>
            <a:srgbClr val="FF9B0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TANA</a:t>
            </a:r>
            <a:endParaRPr 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3725" y="6527800"/>
            <a:ext cx="1905000" cy="457200"/>
          </a:xfrm>
        </p:spPr>
        <p:txBody>
          <a:bodyPr/>
          <a:lstStyle/>
          <a:p>
            <a:pPr>
              <a:defRPr/>
            </a:pPr>
            <a:fld id="{C5D5C3FD-DB60-464A-84D9-9FC4530AC485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it-IT">
              <a:solidFill>
                <a:srgbClr val="FFFFFF"/>
              </a:solidFill>
            </a:endParaRPr>
          </a:p>
        </p:txBody>
      </p:sp>
      <p:cxnSp>
        <p:nvCxnSpPr>
          <p:cNvPr id="10" name="Connettore 2 9"/>
          <p:cNvCxnSpPr/>
          <p:nvPr/>
        </p:nvCxnSpPr>
        <p:spPr bwMode="auto">
          <a:xfrm>
            <a:off x="4644008" y="1700808"/>
            <a:ext cx="576064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10800000" algn="r" rotWithShape="0">
              <a:schemeClr val="accent2">
                <a:alpha val="40000"/>
              </a:schemeClr>
            </a:outerShdw>
          </a:effectLst>
        </p:spPr>
      </p:cxnSp>
      <p:sp>
        <p:nvSpPr>
          <p:cNvPr id="11" name="Rettangolo 10"/>
          <p:cNvSpPr/>
          <p:nvPr/>
        </p:nvSpPr>
        <p:spPr>
          <a:xfrm>
            <a:off x="5940152" y="1700808"/>
            <a:ext cx="2428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altLang="it-IT" sz="18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Gruppo di n.6 gusci</a:t>
            </a:r>
          </a:p>
        </p:txBody>
      </p:sp>
      <p:sp>
        <p:nvSpPr>
          <p:cNvPr id="17" name="Anello 16"/>
          <p:cNvSpPr/>
          <p:nvPr/>
        </p:nvSpPr>
        <p:spPr bwMode="auto">
          <a:xfrm>
            <a:off x="4572000" y="3571876"/>
            <a:ext cx="500066" cy="500066"/>
          </a:xfrm>
          <a:prstGeom prst="donut">
            <a:avLst>
              <a:gd name="adj" fmla="val 964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8" name="Anello 17"/>
          <p:cNvSpPr/>
          <p:nvPr/>
        </p:nvSpPr>
        <p:spPr bwMode="auto">
          <a:xfrm>
            <a:off x="7072330" y="3071810"/>
            <a:ext cx="500066" cy="500066"/>
          </a:xfrm>
          <a:prstGeom prst="donut">
            <a:avLst>
              <a:gd name="adj" fmla="val 964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9" name="Anello 18"/>
          <p:cNvSpPr/>
          <p:nvPr/>
        </p:nvSpPr>
        <p:spPr bwMode="auto">
          <a:xfrm>
            <a:off x="4214810" y="4214818"/>
            <a:ext cx="500066" cy="500066"/>
          </a:xfrm>
          <a:prstGeom prst="donut">
            <a:avLst>
              <a:gd name="adj" fmla="val 964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pSp>
        <p:nvGrpSpPr>
          <p:cNvPr id="22" name="Gruppo 21"/>
          <p:cNvGrpSpPr/>
          <p:nvPr/>
        </p:nvGrpSpPr>
        <p:grpSpPr>
          <a:xfrm>
            <a:off x="2843808" y="2204864"/>
            <a:ext cx="5942464" cy="3658727"/>
            <a:chOff x="2889548" y="1714489"/>
            <a:chExt cx="5942464" cy="3658727"/>
          </a:xfrm>
        </p:grpSpPr>
        <p:pic>
          <p:nvPicPr>
            <p:cNvPr id="3074" name="Picture 2" descr="C:\Users\Anahita\AppData\Local\Temp\msohtmlclip1\01\clip_image001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9548" y="1801316"/>
              <a:ext cx="5942464" cy="3571900"/>
            </a:xfrm>
            <a:prstGeom prst="rect">
              <a:avLst/>
            </a:prstGeom>
            <a:noFill/>
          </p:spPr>
        </p:pic>
        <p:grpSp>
          <p:nvGrpSpPr>
            <p:cNvPr id="3075" name="Gruppo 1596"/>
            <p:cNvGrpSpPr>
              <a:grpSpLocks/>
            </p:cNvGrpSpPr>
            <p:nvPr/>
          </p:nvGrpSpPr>
          <p:grpSpPr bwMode="auto">
            <a:xfrm rot="12619287">
              <a:off x="3314694" y="1714489"/>
              <a:ext cx="366712" cy="334962"/>
              <a:chOff x="0" y="0"/>
              <a:chExt cx="471714" cy="430405"/>
            </a:xfrm>
          </p:grpSpPr>
          <p:sp>
            <p:nvSpPr>
              <p:cNvPr id="1597" name="Fusione 1597"/>
              <p:cNvSpPr>
                <a:spLocks noChangeArrowheads="1"/>
              </p:cNvSpPr>
              <p:nvPr/>
            </p:nvSpPr>
            <p:spPr bwMode="auto">
              <a:xfrm>
                <a:off x="0" y="43543"/>
                <a:ext cx="427892" cy="386862"/>
              </a:xfrm>
              <a:prstGeom prst="flowChartMerge">
                <a:avLst/>
              </a:prstGeom>
              <a:gradFill rotWithShape="1">
                <a:gsLst>
                  <a:gs pos="0">
                    <a:srgbClr val="E46C0A"/>
                  </a:gs>
                  <a:gs pos="67999">
                    <a:srgbClr val="FFFFFF">
                      <a:alpha val="32001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100000" b="100000"/>
                </a:path>
              </a:gradFill>
              <a:ln w="2540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98" name="Ovale 1598"/>
              <p:cNvSpPr>
                <a:spLocks noChangeArrowheads="1"/>
              </p:cNvSpPr>
              <p:nvPr/>
            </p:nvSpPr>
            <p:spPr bwMode="auto">
              <a:xfrm>
                <a:off x="355600" y="0"/>
                <a:ext cx="116114" cy="116114"/>
              </a:xfrm>
              <a:prstGeom prst="ellipse">
                <a:avLst/>
              </a:prstGeom>
              <a:solidFill>
                <a:srgbClr val="FFC000"/>
              </a:solidFill>
              <a:ln w="25400">
                <a:solidFill>
                  <a:srgbClr val="F7964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sp>
          <p:nvSpPr>
            <p:cNvPr id="3078" name="Text Box 6"/>
            <p:cNvSpPr txBox="1">
              <a:spLocks noChangeArrowheads="1"/>
            </p:cNvSpPr>
            <p:nvPr/>
          </p:nvSpPr>
          <p:spPr bwMode="auto">
            <a:xfrm>
              <a:off x="3643306" y="1785926"/>
              <a:ext cx="1447800" cy="244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it-IT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Punto di Vista Render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3" name="Immagine 2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244" y="4365225"/>
            <a:ext cx="2214578" cy="1512047"/>
          </a:xfrm>
          <a:prstGeom prst="rect">
            <a:avLst/>
          </a:prstGeom>
        </p:spPr>
      </p:pic>
      <p:pic>
        <p:nvPicPr>
          <p:cNvPr id="24" name="Immagine 2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244" y="2829680"/>
            <a:ext cx="2237058" cy="1385138"/>
          </a:xfrm>
          <a:prstGeom prst="rect">
            <a:avLst/>
          </a:prstGeom>
        </p:spPr>
      </p:pic>
      <p:pic>
        <p:nvPicPr>
          <p:cNvPr id="25" name="Immagine 2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708" y="1196752"/>
            <a:ext cx="2214578" cy="1464196"/>
          </a:xfrm>
          <a:prstGeom prst="rect">
            <a:avLst/>
          </a:prstGeom>
        </p:spPr>
      </p:pic>
      <p:sp>
        <p:nvSpPr>
          <p:cNvPr id="29" name="Rettangolo 28"/>
          <p:cNvSpPr/>
          <p:nvPr/>
        </p:nvSpPr>
        <p:spPr>
          <a:xfrm>
            <a:off x="-828600" y="1285860"/>
            <a:ext cx="1701684" cy="1500198"/>
          </a:xfrm>
          <a:prstGeom prst="rect">
            <a:avLst/>
          </a:prstGeom>
        </p:spPr>
        <p:txBody>
          <a:bodyPr vert="wordArtVert"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endParaRPr lang="it-IT" altLang="it-IT" sz="1800" b="1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endParaRPr lang="it-IT" altLang="it-IT" sz="1800" b="1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it-IT" altLang="it-IT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</a:t>
            </a:r>
            <a:r>
              <a:rPr lang="it-IT" altLang="it-IT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.3</a:t>
            </a:r>
          </a:p>
          <a:p>
            <a:pPr algn="just">
              <a:defRPr/>
            </a:pPr>
            <a:endParaRPr lang="it-IT" alt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-828600" y="2857496"/>
            <a:ext cx="1701684" cy="1500198"/>
          </a:xfrm>
          <a:prstGeom prst="rect">
            <a:avLst/>
          </a:prstGeom>
        </p:spPr>
        <p:txBody>
          <a:bodyPr vert="wordArtVert"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endParaRPr lang="it-IT" altLang="it-IT" sz="1800" b="1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endParaRPr lang="it-IT" altLang="it-IT" sz="1800" b="1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it-IT" altLang="it-IT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</a:t>
            </a:r>
            <a:r>
              <a:rPr lang="it-IT" altLang="it-IT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.4</a:t>
            </a:r>
          </a:p>
          <a:p>
            <a:pPr algn="just">
              <a:defRPr/>
            </a:pPr>
            <a:endParaRPr lang="it-IT" alt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-828600" y="4500570"/>
            <a:ext cx="1701684" cy="1500198"/>
          </a:xfrm>
          <a:prstGeom prst="rect">
            <a:avLst/>
          </a:prstGeom>
        </p:spPr>
        <p:txBody>
          <a:bodyPr vert="wordArtVert"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endParaRPr lang="it-IT" altLang="it-IT" sz="1800" b="1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endParaRPr lang="it-IT" altLang="it-IT" sz="1800" b="1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it-IT" altLang="it-IT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</a:t>
            </a:r>
            <a:r>
              <a:rPr lang="it-IT" altLang="it-IT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.5</a:t>
            </a:r>
          </a:p>
          <a:p>
            <a:pPr algn="just">
              <a:defRPr/>
            </a:pPr>
            <a:endParaRPr lang="it-IT" alt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37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4" y="2143116"/>
            <a:ext cx="3500462" cy="2928958"/>
          </a:xfrm>
          <a:prstGeom prst="rect">
            <a:avLst/>
          </a:prstGeom>
        </p:spPr>
      </p:pic>
      <p:sp>
        <p:nvSpPr>
          <p:cNvPr id="14" name="CasellaDiTesto 5"/>
          <p:cNvSpPr txBox="1">
            <a:spLocks noChangeArrowheads="1"/>
          </p:cNvSpPr>
          <p:nvPr/>
        </p:nvSpPr>
        <p:spPr bwMode="auto">
          <a:xfrm>
            <a:off x="1835696" y="280475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Progetto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143240" y="1196752"/>
            <a:ext cx="2520000" cy="369332"/>
          </a:xfrm>
          <a:prstGeom prst="rect">
            <a:avLst/>
          </a:prstGeom>
          <a:solidFill>
            <a:srgbClr val="FF9B0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PROSPETTI</a:t>
            </a:r>
            <a:endParaRPr 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3725" y="6527800"/>
            <a:ext cx="1905000" cy="457200"/>
          </a:xfrm>
        </p:spPr>
        <p:txBody>
          <a:bodyPr/>
          <a:lstStyle/>
          <a:p>
            <a:pPr>
              <a:defRPr/>
            </a:pPr>
            <a:fld id="{C5D5C3FD-DB60-464A-84D9-9FC4530AC485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-500098" y="3357562"/>
            <a:ext cx="1701684" cy="1500198"/>
          </a:xfrm>
          <a:prstGeom prst="rect">
            <a:avLst/>
          </a:prstGeom>
        </p:spPr>
        <p:txBody>
          <a:bodyPr vert="wordArtVert"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endParaRPr lang="it-IT" altLang="it-IT" sz="1800" b="1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endParaRPr lang="it-IT" altLang="it-IT" sz="1800" b="1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it-IT" altLang="it-IT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</a:t>
            </a:r>
            <a:r>
              <a:rPr lang="it-IT" altLang="it-IT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6</a:t>
            </a:r>
          </a:p>
          <a:p>
            <a:pPr algn="just">
              <a:defRPr/>
            </a:pPr>
            <a:endParaRPr lang="it-IT" alt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3714744" y="1857364"/>
            <a:ext cx="1701684" cy="1500198"/>
          </a:xfrm>
          <a:prstGeom prst="rect">
            <a:avLst/>
          </a:prstGeom>
        </p:spPr>
        <p:txBody>
          <a:bodyPr vert="wordArtVert"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endParaRPr lang="it-IT" altLang="it-IT" sz="1800" b="1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endParaRPr lang="it-IT" altLang="it-IT" sz="1800" b="1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it-IT" altLang="it-IT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</a:t>
            </a:r>
            <a:r>
              <a:rPr lang="it-IT" altLang="it-IT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7</a:t>
            </a:r>
          </a:p>
          <a:p>
            <a:pPr algn="just">
              <a:defRPr/>
            </a:pPr>
            <a:endParaRPr lang="it-IT" alt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3734412" y="3714752"/>
            <a:ext cx="1701684" cy="1785950"/>
          </a:xfrm>
          <a:prstGeom prst="rect">
            <a:avLst/>
          </a:prstGeom>
        </p:spPr>
        <p:txBody>
          <a:bodyPr vert="wordArtVert"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endParaRPr lang="it-IT" altLang="it-IT" sz="1800" b="1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endParaRPr lang="it-IT" altLang="it-IT" sz="1800" b="1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it-IT" altLang="it-IT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</a:t>
            </a:r>
            <a:r>
              <a:rPr lang="it-IT" altLang="it-IT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8</a:t>
            </a:r>
          </a:p>
          <a:p>
            <a:pPr algn="just">
              <a:defRPr/>
            </a:pPr>
            <a:endParaRPr lang="it-IT" alt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Immagine 2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2066" y="1714488"/>
            <a:ext cx="3429024" cy="1785950"/>
          </a:xfrm>
          <a:prstGeom prst="rect">
            <a:avLst/>
          </a:prstGeom>
        </p:spPr>
      </p:pic>
      <p:pic>
        <p:nvPicPr>
          <p:cNvPr id="30" name="Immagine 2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3416" y="3643314"/>
            <a:ext cx="3429024" cy="208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37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5"/>
          <p:cNvSpPr txBox="1">
            <a:spLocks noChangeArrowheads="1"/>
          </p:cNvSpPr>
          <p:nvPr/>
        </p:nvSpPr>
        <p:spPr bwMode="auto">
          <a:xfrm>
            <a:off x="1835696" y="280475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Progetto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203848" y="1124744"/>
            <a:ext cx="2520000" cy="369332"/>
          </a:xfrm>
          <a:prstGeom prst="rect">
            <a:avLst/>
          </a:prstGeom>
          <a:solidFill>
            <a:srgbClr val="FF9B0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SPAZI INTERNI</a:t>
            </a:r>
            <a:endParaRPr 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3725" y="6527800"/>
            <a:ext cx="1905000" cy="457200"/>
          </a:xfrm>
        </p:spPr>
        <p:txBody>
          <a:bodyPr/>
          <a:lstStyle/>
          <a:p>
            <a:pPr>
              <a:defRPr/>
            </a:pPr>
            <a:fld id="{C5D5C3FD-DB60-464A-84D9-9FC4530AC485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it-IT">
              <a:solidFill>
                <a:srgbClr val="FFFFFF"/>
              </a:solidFill>
            </a:endParaRPr>
          </a:p>
        </p:txBody>
      </p:sp>
      <p:pic>
        <p:nvPicPr>
          <p:cNvPr id="7170" name="Picture 2" descr="C:\Users\Anahita\AppData\Local\Temp\msohtmlclip1\01\clip_image0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1785926"/>
            <a:ext cx="6702566" cy="4143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337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5"/>
          <p:cNvSpPr txBox="1">
            <a:spLocks noChangeArrowheads="1"/>
          </p:cNvSpPr>
          <p:nvPr/>
        </p:nvSpPr>
        <p:spPr bwMode="auto">
          <a:xfrm>
            <a:off x="1835696" y="280475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Progetto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143240" y="1196752"/>
            <a:ext cx="2520000" cy="369332"/>
          </a:xfrm>
          <a:prstGeom prst="rect">
            <a:avLst/>
          </a:prstGeom>
          <a:solidFill>
            <a:srgbClr val="FF9B0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VISTE INTERNE</a:t>
            </a:r>
            <a:endParaRPr 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3725" y="6527800"/>
            <a:ext cx="1905000" cy="457200"/>
          </a:xfrm>
        </p:spPr>
        <p:txBody>
          <a:bodyPr/>
          <a:lstStyle/>
          <a:p>
            <a:pPr>
              <a:defRPr/>
            </a:pPr>
            <a:fld id="{C5D5C3FD-DB60-464A-84D9-9FC4530AC485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17</a:t>
            </a:fld>
            <a:endParaRPr lang="it-IT">
              <a:solidFill>
                <a:srgbClr val="FFFFFF"/>
              </a:solidFill>
            </a:endParaRPr>
          </a:p>
        </p:txBody>
      </p:sp>
      <p:pic>
        <p:nvPicPr>
          <p:cNvPr id="17" name="Immagin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928802"/>
            <a:ext cx="4286280" cy="2814839"/>
          </a:xfrm>
          <a:prstGeom prst="rect">
            <a:avLst/>
          </a:prstGeom>
        </p:spPr>
      </p:pic>
      <p:pic>
        <p:nvPicPr>
          <p:cNvPr id="12" name="Immagin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1" y="1928802"/>
            <a:ext cx="4137775" cy="2832919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4500562" y="3929066"/>
            <a:ext cx="2714644" cy="138499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endParaRPr lang="it-IT" altLang="it-IT" sz="1800" b="1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endParaRPr lang="it-IT" altLang="it-IT" sz="1800" b="1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Low">
              <a:defRPr/>
            </a:pPr>
            <a:r>
              <a:rPr lang="it-IT" altLang="it-IT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      i      g   </a:t>
            </a:r>
            <a:r>
              <a:rPr lang="it-IT" altLang="it-IT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      9                                                 </a:t>
            </a:r>
          </a:p>
          <a:p>
            <a:pPr algn="just">
              <a:defRPr/>
            </a:pPr>
            <a:endParaRPr lang="it-IT" alt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214282" y="3929066"/>
            <a:ext cx="2714644" cy="138499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endParaRPr lang="it-IT" altLang="it-IT" sz="1800" b="1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endParaRPr lang="it-IT" altLang="it-IT" sz="1800" b="1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Low">
              <a:defRPr/>
            </a:pPr>
            <a:r>
              <a:rPr lang="it-IT" altLang="it-IT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      i      g   </a:t>
            </a:r>
            <a:r>
              <a:rPr lang="it-IT" altLang="it-IT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      8                                                 </a:t>
            </a:r>
          </a:p>
          <a:p>
            <a:pPr algn="just">
              <a:defRPr/>
            </a:pPr>
            <a:endParaRPr lang="it-IT" alt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37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 descr="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4356"/>
            <a:ext cx="2018386" cy="177854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14" name="CasellaDiTesto 5"/>
          <p:cNvSpPr txBox="1">
            <a:spLocks noChangeArrowheads="1"/>
          </p:cNvSpPr>
          <p:nvPr/>
        </p:nvSpPr>
        <p:spPr bwMode="auto">
          <a:xfrm>
            <a:off x="1835696" y="280475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L’AVVENTURA INIZIA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143240" y="928670"/>
            <a:ext cx="2520000" cy="369332"/>
          </a:xfrm>
          <a:prstGeom prst="rect">
            <a:avLst/>
          </a:prstGeom>
          <a:solidFill>
            <a:srgbClr val="FF9B0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FONDAZIONE </a:t>
            </a:r>
            <a:endParaRPr 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3725" y="6527800"/>
            <a:ext cx="1905000" cy="457200"/>
          </a:xfrm>
        </p:spPr>
        <p:txBody>
          <a:bodyPr/>
          <a:lstStyle/>
          <a:p>
            <a:pPr>
              <a:defRPr/>
            </a:pPr>
            <a:fld id="{C5D5C3FD-DB60-464A-84D9-9FC4530AC485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0" y="2348880"/>
            <a:ext cx="2071702" cy="235449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it-IT" altLang="it-IT" sz="14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scelta del luogo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it-IT" altLang="it-IT" sz="14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Gli scavi 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it-IT" altLang="it-IT" sz="14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Nessun albero </a:t>
            </a:r>
          </a:p>
          <a:p>
            <a:pPr algn="just">
              <a:defRPr/>
            </a:pPr>
            <a:r>
              <a:rPr lang="it-IT" altLang="it-IT" sz="14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abbattuto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it-IT" altLang="it-IT" sz="14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1,5 m  di scavo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it-IT" altLang="it-IT" sz="14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Telo anti radice (Tessuto non tessuto) 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it-IT" altLang="it-IT" sz="14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Ghiaione 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it-IT" altLang="it-IT" sz="14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Ghiaia</a:t>
            </a:r>
            <a:endParaRPr lang="it-IT" alt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Immagine 11" descr="piazzola 2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31" y="1428736"/>
            <a:ext cx="3000396" cy="2240921"/>
          </a:xfrm>
          <a:prstGeom prst="rect">
            <a:avLst/>
          </a:prstGeom>
        </p:spPr>
      </p:pic>
      <p:pic>
        <p:nvPicPr>
          <p:cNvPr id="50178" name="Picture 2" descr="\\SQ-0\Commesse\Progetti\15-000_Varie\B-P Park\Tana di Epi\Lavoro\Foto\14_07_25\14_07_25 (21)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357818" y="1428736"/>
            <a:ext cx="3286147" cy="2190765"/>
          </a:xfrm>
          <a:prstGeom prst="rect">
            <a:avLst/>
          </a:prstGeom>
          <a:noFill/>
        </p:spPr>
      </p:pic>
      <p:pic>
        <p:nvPicPr>
          <p:cNvPr id="50179" name="Picture 3" descr="\\SQ-0\Commesse\Progetti\15-000_Varie\B-P Park\Tana di Epi\Lavoro\Foto\14_07_25\14_07_25 (5).jp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000232" y="3837784"/>
            <a:ext cx="2952770" cy="1968513"/>
          </a:xfrm>
          <a:prstGeom prst="rect">
            <a:avLst/>
          </a:prstGeom>
          <a:noFill/>
        </p:spPr>
      </p:pic>
      <p:pic>
        <p:nvPicPr>
          <p:cNvPr id="19" name="Picture 2" descr="\\SQ-0\Commesse\Progetti\15-000_Varie\B-P Park\Tana di Epi\Lavoro\Foto\14_07_25\14_07_25 (21).JP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357818" y="3786190"/>
            <a:ext cx="3286148" cy="2071702"/>
          </a:xfrm>
          <a:prstGeom prst="rect">
            <a:avLst/>
          </a:prstGeom>
          <a:noFill/>
        </p:spPr>
      </p:pic>
      <p:pic>
        <p:nvPicPr>
          <p:cNvPr id="20" name="Immagine 19" descr="20150226_093408.jpg"/>
          <p:cNvPicPr>
            <a:picLocks noChangeAspect="1"/>
          </p:cNvPicPr>
          <p:nvPr/>
        </p:nvPicPr>
        <p:blipFill>
          <a:blip r:embed="rId9">
            <a:lum bright="10000" contrast="40000"/>
          </a:blip>
          <a:srcRect l="65410" t="3750" r="9269" b="28728"/>
          <a:stretch>
            <a:fillRect/>
          </a:stretch>
        </p:blipFill>
        <p:spPr>
          <a:xfrm rot="5400000">
            <a:off x="446455" y="4411272"/>
            <a:ext cx="1214446" cy="1821669"/>
          </a:xfrm>
          <a:prstGeom prst="rect">
            <a:avLst/>
          </a:prstGeom>
        </p:spPr>
      </p:pic>
      <p:sp>
        <p:nvSpPr>
          <p:cNvPr id="22" name="Anello 21"/>
          <p:cNvSpPr/>
          <p:nvPr/>
        </p:nvSpPr>
        <p:spPr bwMode="auto">
          <a:xfrm>
            <a:off x="1357290" y="1500174"/>
            <a:ext cx="285752" cy="285752"/>
          </a:xfrm>
          <a:prstGeom prst="donut">
            <a:avLst>
              <a:gd name="adj" fmla="val 964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27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cxnSp>
        <p:nvCxnSpPr>
          <p:cNvPr id="24" name="Connettore 2 23"/>
          <p:cNvCxnSpPr/>
          <p:nvPr/>
        </p:nvCxnSpPr>
        <p:spPr bwMode="auto">
          <a:xfrm rot="5400000" flipH="1" flipV="1">
            <a:off x="964381" y="1821645"/>
            <a:ext cx="428628" cy="3571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xmlns="" val="41337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5"/>
          <p:cNvSpPr txBox="1">
            <a:spLocks noChangeArrowheads="1"/>
          </p:cNvSpPr>
          <p:nvPr/>
        </p:nvSpPr>
        <p:spPr bwMode="auto">
          <a:xfrm>
            <a:off x="1835696" y="280475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L’AVVENTURA INIZIA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143240" y="928670"/>
            <a:ext cx="2520000" cy="369332"/>
          </a:xfrm>
          <a:prstGeom prst="rect">
            <a:avLst/>
          </a:prstGeom>
          <a:solidFill>
            <a:srgbClr val="FF9B0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TRAVI </a:t>
            </a:r>
            <a:r>
              <a:rPr lang="it-IT" sz="1800" b="1" dirty="0" err="1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</a:t>
            </a: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BASE</a:t>
            </a:r>
            <a:endParaRPr 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3725" y="6527800"/>
            <a:ext cx="1905000" cy="457200"/>
          </a:xfrm>
        </p:spPr>
        <p:txBody>
          <a:bodyPr/>
          <a:lstStyle/>
          <a:p>
            <a:pPr>
              <a:defRPr/>
            </a:pPr>
            <a:fld id="{C5D5C3FD-DB60-464A-84D9-9FC4530AC485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19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07504" y="1556792"/>
            <a:ext cx="2232248" cy="224676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it-IT" altLang="it-IT" sz="14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Preparazione del Piano di posa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it-IT" altLang="it-IT" sz="14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Posa delle travi di fondazione in legno di castagno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it-IT" altLang="it-IT" sz="14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Protezione delle travi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it-IT" altLang="it-IT" sz="14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Fissaggio del tavolato di base in legno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it-IT" altLang="it-IT" sz="14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L’autocostruzione inizia!</a:t>
            </a:r>
            <a:endParaRPr lang="it-IT" alt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Immagine 11" descr="piazzola 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878" y="1430999"/>
            <a:ext cx="3034218" cy="2140877"/>
          </a:xfrm>
          <a:prstGeom prst="rect">
            <a:avLst/>
          </a:prstGeom>
        </p:spPr>
      </p:pic>
      <p:pic>
        <p:nvPicPr>
          <p:cNvPr id="50178" name="Picture 2" descr="\\SQ-0\Commesse\Progetti\15-000_Varie\B-P Park\Tana di Epi\Lavoro\Foto\14_07_25\14_07_25 (21)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534325" y="1430999"/>
            <a:ext cx="3286147" cy="2140877"/>
          </a:xfrm>
          <a:prstGeom prst="rect">
            <a:avLst/>
          </a:prstGeom>
          <a:noFill/>
        </p:spPr>
      </p:pic>
      <p:pic>
        <p:nvPicPr>
          <p:cNvPr id="50179" name="Picture 3" descr="\\SQ-0\Commesse\Progetti\15-000_Varie\B-P Park\Tana di Epi\Lavoro\Foto\14_07_25\14_07_25 (5)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402719" y="3617238"/>
            <a:ext cx="3033377" cy="2187026"/>
          </a:xfrm>
          <a:prstGeom prst="rect">
            <a:avLst/>
          </a:prstGeom>
          <a:noFill/>
        </p:spPr>
      </p:pic>
      <p:pic>
        <p:nvPicPr>
          <p:cNvPr id="19" name="Picture 2" descr="\\SQ-0\Commesse\Progetti\15-000_Varie\B-P Park\Tana di Epi\Lavoro\Foto\14_07_25\14_07_25 (21).JP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536969" y="3617238"/>
            <a:ext cx="3286147" cy="2213840"/>
          </a:xfrm>
          <a:prstGeom prst="rect">
            <a:avLst/>
          </a:prstGeom>
          <a:noFill/>
        </p:spPr>
      </p:pic>
      <p:pic>
        <p:nvPicPr>
          <p:cNvPr id="20" name="Immagine 19" descr="20150226_093408.jpg"/>
          <p:cNvPicPr>
            <a:picLocks noChangeAspect="1"/>
          </p:cNvPicPr>
          <p:nvPr/>
        </p:nvPicPr>
        <p:blipFill>
          <a:blip r:embed="rId8">
            <a:lum bright="10000" contrast="40000"/>
          </a:blip>
          <a:srcRect l="65410" t="3750" r="9269" b="33466"/>
          <a:stretch>
            <a:fillRect/>
          </a:stretch>
        </p:blipFill>
        <p:spPr>
          <a:xfrm rot="5400000">
            <a:off x="491216" y="4171411"/>
            <a:ext cx="1357320" cy="189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37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Users\gianluca2\Desktop\TANA EPI\epig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1142984"/>
            <a:ext cx="275845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CasellaDiTesto 1"/>
          <p:cNvSpPr txBox="1">
            <a:spLocks noChangeArrowheads="1"/>
          </p:cNvSpPr>
          <p:nvPr/>
        </p:nvSpPr>
        <p:spPr bwMode="auto">
          <a:xfrm>
            <a:off x="580226" y="1643050"/>
            <a:ext cx="4920468" cy="277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200000"/>
              </a:lnSpc>
              <a:defRPr/>
            </a:pP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Siamo un gruppo di amici di Stefano, per tutti </a:t>
            </a:r>
            <a:r>
              <a:rPr lang="it-IT" altLang="it-IT" sz="1800" dirty="0" err="1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Epi</a:t>
            </a: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che si sono riuniti con l’idea di realizzare come progetto un luogo di ritrovo per bambini, dove possano giocare, stare insieme e fare dei pernottamenti</a:t>
            </a:r>
            <a:r>
              <a:rPr lang="it-IT" altLang="it-IT" sz="1800" dirty="0" smtClean="0">
                <a:solidFill>
                  <a:schemeClr val="bg1"/>
                </a:solidFill>
              </a:rPr>
              <a:t>.</a:t>
            </a:r>
            <a:endParaRPr 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52" name="CasellaDiTesto 5"/>
          <p:cNvSpPr txBox="1">
            <a:spLocks noChangeArrowheads="1"/>
          </p:cNvSpPr>
          <p:nvPr/>
        </p:nvSpPr>
        <p:spPr bwMode="auto">
          <a:xfrm>
            <a:off x="1979712" y="280475"/>
            <a:ext cx="5400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 Siamo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5C3FD-DB60-464A-84D9-9FC4530AC485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900102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5"/>
          <p:cNvSpPr txBox="1">
            <a:spLocks noChangeArrowheads="1"/>
          </p:cNvSpPr>
          <p:nvPr/>
        </p:nvSpPr>
        <p:spPr bwMode="auto">
          <a:xfrm>
            <a:off x="1835696" y="280475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L’AVVENTURA INIZIA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131840" y="1052736"/>
            <a:ext cx="2520000" cy="369332"/>
          </a:xfrm>
          <a:prstGeom prst="rect">
            <a:avLst/>
          </a:prstGeom>
          <a:solidFill>
            <a:srgbClr val="FF9B0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TAVOLATO </a:t>
            </a:r>
            <a:r>
              <a:rPr lang="it-IT" sz="1800" b="1" dirty="0" err="1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</a:t>
            </a: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BASE</a:t>
            </a:r>
            <a:endParaRPr 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3725" y="6527800"/>
            <a:ext cx="1905000" cy="457200"/>
          </a:xfrm>
        </p:spPr>
        <p:txBody>
          <a:bodyPr/>
          <a:lstStyle/>
          <a:p>
            <a:pPr>
              <a:defRPr/>
            </a:pPr>
            <a:fld id="{C5D5C3FD-DB60-464A-84D9-9FC4530AC485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20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0" y="1071546"/>
            <a:ext cx="2123728" cy="3262432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endParaRPr lang="it-IT" altLang="it-IT" sz="1800" b="1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it-IT" altLang="it-IT" sz="14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Preparazione del Piano di posa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it-IT" altLang="it-IT" sz="14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Posa delle travi di fondazione in legno di castagno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it-IT" altLang="it-IT" sz="14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Verniciatura delle travi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it-IT" altLang="it-IT" sz="14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Verniciatura del tavolato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it-IT" altLang="it-IT" sz="14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Inchiodatura del Tavolato di base in legno</a:t>
            </a:r>
          </a:p>
          <a:p>
            <a:pPr algn="just">
              <a:defRPr/>
            </a:pPr>
            <a:endParaRPr lang="it-IT" alt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Immagine 11" descr="piazzola 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799" y="1549064"/>
            <a:ext cx="2697082" cy="2022812"/>
          </a:xfrm>
          <a:prstGeom prst="rect">
            <a:avLst/>
          </a:prstGeom>
        </p:spPr>
      </p:pic>
      <p:pic>
        <p:nvPicPr>
          <p:cNvPr id="50178" name="Picture 2" descr="\\SQ-0\Commesse\Progetti\15-000_Varie\B-P Park\Tana di Epi\Lavoro\Foto\14_07_25\14_07_25 (21)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511426" y="1556791"/>
            <a:ext cx="2914984" cy="2060445"/>
          </a:xfrm>
          <a:prstGeom prst="rect">
            <a:avLst/>
          </a:prstGeom>
          <a:noFill/>
        </p:spPr>
      </p:pic>
      <p:pic>
        <p:nvPicPr>
          <p:cNvPr id="50179" name="Picture 3" descr="\\SQ-0\Commesse\Progetti\15-000_Varie\B-P Park\Tana di Epi\Lavoro\Foto\14_07_25\14_07_25 (5)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171537" y="3786190"/>
            <a:ext cx="2690764" cy="2018073"/>
          </a:xfrm>
          <a:prstGeom prst="rect">
            <a:avLst/>
          </a:prstGeom>
          <a:noFill/>
        </p:spPr>
      </p:pic>
      <p:pic>
        <p:nvPicPr>
          <p:cNvPr id="19" name="Picture 2" descr="\\SQ-0\Commesse\Progetti\15-000_Varie\B-P Park\Tana di Epi\Lavoro\Foto\14_07_25\14_07_25 (21).JP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508104" y="3789040"/>
            <a:ext cx="2920599" cy="2019074"/>
          </a:xfrm>
          <a:prstGeom prst="rect">
            <a:avLst/>
          </a:prstGeom>
          <a:noFill/>
        </p:spPr>
      </p:pic>
      <p:pic>
        <p:nvPicPr>
          <p:cNvPr id="20" name="Immagine 19" descr="20150226_093408.jpg"/>
          <p:cNvPicPr>
            <a:picLocks noChangeAspect="1"/>
          </p:cNvPicPr>
          <p:nvPr/>
        </p:nvPicPr>
        <p:blipFill>
          <a:blip r:embed="rId8">
            <a:lum bright="10000" contrast="40000"/>
          </a:blip>
          <a:srcRect l="65410" t="3750" r="9269" b="33466"/>
          <a:stretch>
            <a:fillRect/>
          </a:stretch>
        </p:blipFill>
        <p:spPr>
          <a:xfrm rot="5400000">
            <a:off x="447405" y="4169219"/>
            <a:ext cx="1357320" cy="189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37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5"/>
          <p:cNvSpPr txBox="1">
            <a:spLocks noChangeArrowheads="1"/>
          </p:cNvSpPr>
          <p:nvPr/>
        </p:nvSpPr>
        <p:spPr bwMode="auto">
          <a:xfrm>
            <a:off x="1835696" y="280475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L’AVVENTURA INIZIA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143240" y="928670"/>
            <a:ext cx="2520000" cy="369332"/>
          </a:xfrm>
          <a:prstGeom prst="rect">
            <a:avLst/>
          </a:prstGeom>
          <a:solidFill>
            <a:srgbClr val="FF9B0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STRUTTURA</a:t>
            </a:r>
            <a:endParaRPr 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3725" y="6527800"/>
            <a:ext cx="1905000" cy="457200"/>
          </a:xfrm>
        </p:spPr>
        <p:txBody>
          <a:bodyPr/>
          <a:lstStyle/>
          <a:p>
            <a:pPr>
              <a:defRPr/>
            </a:pPr>
            <a:fld id="{C5D5C3FD-DB60-464A-84D9-9FC4530AC485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0" y="1196752"/>
            <a:ext cx="2071702" cy="144655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it-IT" altLang="it-IT" sz="14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Costruzione dell’intelaiatura delle scalette in legno.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it-IT" altLang="it-IT" sz="14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Messa in opera delle viti strutturali a 45 gradi </a:t>
            </a:r>
          </a:p>
          <a:p>
            <a:pPr algn="just">
              <a:defRPr/>
            </a:pPr>
            <a:endParaRPr lang="it-IT" alt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Immagine 11" descr="piazzola 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799" y="1549064"/>
            <a:ext cx="2697082" cy="2022812"/>
          </a:xfrm>
          <a:prstGeom prst="rect">
            <a:avLst/>
          </a:prstGeom>
        </p:spPr>
      </p:pic>
      <p:pic>
        <p:nvPicPr>
          <p:cNvPr id="50178" name="Picture 2" descr="\\SQ-0\Commesse\Progetti\15-000_Varie\B-P Park\Tana di Epi\Lavoro\Foto\14_07_25\14_07_25 (21)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500694" y="1500174"/>
            <a:ext cx="1639678" cy="2186238"/>
          </a:xfrm>
          <a:prstGeom prst="rect">
            <a:avLst/>
          </a:prstGeom>
          <a:noFill/>
        </p:spPr>
      </p:pic>
      <p:pic>
        <p:nvPicPr>
          <p:cNvPr id="50179" name="Picture 3" descr="\\SQ-0\Commesse\Progetti\15-000_Varie\B-P Park\Tana di Epi\Lavoro\Foto\14_07_25\14_07_25 (5)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171537" y="3786190"/>
            <a:ext cx="2690764" cy="2018073"/>
          </a:xfrm>
          <a:prstGeom prst="rect">
            <a:avLst/>
          </a:prstGeom>
          <a:noFill/>
        </p:spPr>
      </p:pic>
      <p:pic>
        <p:nvPicPr>
          <p:cNvPr id="19" name="Picture 2" descr="\\SQ-0\Commesse\Progetti\15-000_Varie\B-P Park\Tana di Epi\Lavoro\Foto\14_07_25\14_07_25 (21).JP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500695" y="3786190"/>
            <a:ext cx="3071834" cy="2071702"/>
          </a:xfrm>
          <a:prstGeom prst="rect">
            <a:avLst/>
          </a:prstGeom>
          <a:noFill/>
        </p:spPr>
      </p:pic>
      <p:pic>
        <p:nvPicPr>
          <p:cNvPr id="20" name="Immagine 19" descr="20150226_093408.jpg"/>
          <p:cNvPicPr>
            <a:picLocks noChangeAspect="1"/>
          </p:cNvPicPr>
          <p:nvPr/>
        </p:nvPicPr>
        <p:blipFill>
          <a:blip r:embed="rId8">
            <a:lum bright="10000" contrast="40000"/>
          </a:blip>
          <a:srcRect l="29427" t="3750" r="9269" b="33466"/>
          <a:stretch>
            <a:fillRect/>
          </a:stretch>
        </p:blipFill>
        <p:spPr>
          <a:xfrm rot="5400000">
            <a:off x="-635470" y="3307878"/>
            <a:ext cx="3286148" cy="1800200"/>
          </a:xfrm>
          <a:prstGeom prst="rect">
            <a:avLst/>
          </a:prstGeom>
        </p:spPr>
      </p:pic>
      <p:pic>
        <p:nvPicPr>
          <p:cNvPr id="17" name="Immagine 16" descr="14_11_02 (12)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5206" y="1500174"/>
            <a:ext cx="1553759" cy="214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37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5"/>
          <p:cNvSpPr txBox="1">
            <a:spLocks noChangeArrowheads="1"/>
          </p:cNvSpPr>
          <p:nvPr/>
        </p:nvSpPr>
        <p:spPr bwMode="auto">
          <a:xfrm>
            <a:off x="1835696" y="280475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L’AVVENTURA INIZIA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059832" y="980728"/>
            <a:ext cx="2868920" cy="369332"/>
          </a:xfrm>
          <a:prstGeom prst="rect">
            <a:avLst/>
          </a:prstGeom>
          <a:solidFill>
            <a:srgbClr val="FF9B0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ELEVAZIONE</a:t>
            </a:r>
            <a:endParaRPr 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3725" y="6527800"/>
            <a:ext cx="1905000" cy="457200"/>
          </a:xfrm>
        </p:spPr>
        <p:txBody>
          <a:bodyPr/>
          <a:lstStyle/>
          <a:p>
            <a:pPr>
              <a:defRPr/>
            </a:pPr>
            <a:fld id="{C5D5C3FD-DB60-464A-84D9-9FC4530AC485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22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0" y="1071546"/>
            <a:ext cx="2071702" cy="170816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endParaRPr lang="it-IT" altLang="it-IT" sz="1800" b="1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it-IT" altLang="it-IT" sz="14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Messa in opera tavolato della copertura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it-IT" altLang="it-IT" sz="14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Amici di </a:t>
            </a:r>
            <a:r>
              <a:rPr lang="it-IT" altLang="it-IT" sz="1400" dirty="0" err="1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Epi</a:t>
            </a:r>
            <a:r>
              <a:rPr lang="it-IT" altLang="it-IT" sz="14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>
              <a:lnSpc>
                <a:spcPct val="150000"/>
              </a:lnSpc>
              <a:defRPr/>
            </a:pPr>
            <a:endParaRPr lang="it-IT" altLang="it-IT" b="1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defRPr/>
            </a:pPr>
            <a:endParaRPr lang="it-IT" alt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Immagine 11" descr="piazzola 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799" y="1549064"/>
            <a:ext cx="2697082" cy="2022811"/>
          </a:xfrm>
          <a:prstGeom prst="rect">
            <a:avLst/>
          </a:prstGeom>
        </p:spPr>
      </p:pic>
      <p:pic>
        <p:nvPicPr>
          <p:cNvPr id="50178" name="Picture 2" descr="\\SQ-0\Commesse\Progetti\15-000_Varie\B-P Park\Tana di Epi\Lavoro\Foto\14_07_25\14_07_25 (21)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rot="16200000">
            <a:off x="5357819" y="1779086"/>
            <a:ext cx="2016223" cy="1571636"/>
          </a:xfrm>
          <a:prstGeom prst="rect">
            <a:avLst/>
          </a:prstGeom>
          <a:noFill/>
        </p:spPr>
      </p:pic>
      <p:pic>
        <p:nvPicPr>
          <p:cNvPr id="50179" name="Picture 3" descr="\\SQ-0\Commesse\Progetti\15-000_Varie\B-P Park\Tana di Epi\Lavoro\Foto\14_07_25\14_07_25 (5)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171537" y="3786190"/>
            <a:ext cx="2690764" cy="2018073"/>
          </a:xfrm>
          <a:prstGeom prst="rect">
            <a:avLst/>
          </a:prstGeom>
          <a:noFill/>
        </p:spPr>
      </p:pic>
      <p:pic>
        <p:nvPicPr>
          <p:cNvPr id="19" name="Picture 2" descr="\\SQ-0\Commesse\Progetti\15-000_Varie\B-P Park\Tana di Epi\Lavoro\Foto\14_07_25\14_07_25 (21).JP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655477" y="3786190"/>
            <a:ext cx="2762269" cy="2071702"/>
          </a:xfrm>
          <a:prstGeom prst="rect">
            <a:avLst/>
          </a:prstGeom>
          <a:noFill/>
        </p:spPr>
      </p:pic>
      <p:pic>
        <p:nvPicPr>
          <p:cNvPr id="20" name="Immagine 19" descr="20150226_093408.jpg"/>
          <p:cNvPicPr>
            <a:picLocks noChangeAspect="1"/>
          </p:cNvPicPr>
          <p:nvPr/>
        </p:nvPicPr>
        <p:blipFill>
          <a:blip r:embed="rId8">
            <a:lum bright="10000" contrast="40000"/>
          </a:blip>
          <a:srcRect l="29427" t="3750" r="9269" b="33466"/>
          <a:stretch>
            <a:fillRect/>
          </a:stretch>
        </p:blipFill>
        <p:spPr>
          <a:xfrm rot="5400000">
            <a:off x="-563462" y="3307878"/>
            <a:ext cx="3286148" cy="1800200"/>
          </a:xfrm>
          <a:prstGeom prst="rect">
            <a:avLst/>
          </a:prstGeom>
        </p:spPr>
      </p:pic>
      <p:pic>
        <p:nvPicPr>
          <p:cNvPr id="17" name="Immagine 16" descr="14_11_02 (12).jpg"/>
          <p:cNvPicPr>
            <a:picLocks noChangeAspect="1"/>
          </p:cNvPicPr>
          <p:nvPr/>
        </p:nvPicPr>
        <p:blipFill>
          <a:blip r:embed="rId9"/>
          <a:srcRect t="8046" r="3333"/>
          <a:stretch>
            <a:fillRect/>
          </a:stretch>
        </p:blipFill>
        <p:spPr>
          <a:xfrm rot="5400000">
            <a:off x="6942564" y="1850524"/>
            <a:ext cx="2016224" cy="142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37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131840" y="1052736"/>
            <a:ext cx="2520000" cy="369332"/>
          </a:xfrm>
          <a:prstGeom prst="rect">
            <a:avLst/>
          </a:prstGeom>
          <a:solidFill>
            <a:srgbClr val="FF9B0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NOVEMBRE 2014</a:t>
            </a:r>
            <a:endParaRPr 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3725" y="6527800"/>
            <a:ext cx="1905000" cy="457200"/>
          </a:xfrm>
        </p:spPr>
        <p:txBody>
          <a:bodyPr/>
          <a:lstStyle/>
          <a:p>
            <a:pPr>
              <a:defRPr/>
            </a:pPr>
            <a:fld id="{C5D5C3FD-DB60-464A-84D9-9FC4530AC485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it-IT">
              <a:solidFill>
                <a:srgbClr val="FFFFFF"/>
              </a:solidFill>
            </a:endParaRPr>
          </a:p>
        </p:txBody>
      </p:sp>
      <p:pic>
        <p:nvPicPr>
          <p:cNvPr id="21" name="Immagine 20" descr="20150219_11053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918" y="1857364"/>
            <a:ext cx="5786478" cy="3254894"/>
          </a:xfrm>
          <a:prstGeom prst="rect">
            <a:avLst/>
          </a:prstGeom>
        </p:spPr>
      </p:pic>
      <p:sp>
        <p:nvSpPr>
          <p:cNvPr id="22" name="Rettangolo 21"/>
          <p:cNvSpPr/>
          <p:nvPr/>
        </p:nvSpPr>
        <p:spPr>
          <a:xfrm>
            <a:off x="1000100" y="4214818"/>
            <a:ext cx="2071702" cy="1554272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endParaRPr lang="it-IT" altLang="it-IT" sz="1800" b="1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defRPr/>
            </a:pPr>
            <a:r>
              <a:rPr lang="it-IT" altLang="it-IT" sz="32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  <a:p>
            <a:pPr algn="just">
              <a:lnSpc>
                <a:spcPct val="150000"/>
              </a:lnSpc>
              <a:defRPr/>
            </a:pPr>
            <a:endParaRPr lang="it-IT" altLang="it-IT" b="1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defRPr/>
            </a:pPr>
            <a:endParaRPr lang="it-IT" alt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CasellaDiTesto 5"/>
          <p:cNvSpPr txBox="1">
            <a:spLocks noChangeArrowheads="1"/>
          </p:cNvSpPr>
          <p:nvPr/>
        </p:nvSpPr>
        <p:spPr bwMode="auto">
          <a:xfrm>
            <a:off x="1835696" y="280475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L’AVVENTURA  CONTINUA …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37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5"/>
          <p:cNvSpPr txBox="1">
            <a:spLocks noChangeArrowheads="1"/>
          </p:cNvSpPr>
          <p:nvPr/>
        </p:nvSpPr>
        <p:spPr bwMode="auto">
          <a:xfrm>
            <a:off x="1835696" y="280475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L’AVVENTURA INIZIA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203848" y="1196752"/>
            <a:ext cx="2520000" cy="369332"/>
          </a:xfrm>
          <a:prstGeom prst="rect">
            <a:avLst/>
          </a:prstGeom>
          <a:solidFill>
            <a:srgbClr val="FF9B0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RACCOLTA FONDI</a:t>
            </a:r>
            <a:endParaRPr 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3725" y="6527800"/>
            <a:ext cx="1905000" cy="457200"/>
          </a:xfrm>
        </p:spPr>
        <p:txBody>
          <a:bodyPr/>
          <a:lstStyle/>
          <a:p>
            <a:pPr>
              <a:defRPr/>
            </a:pPr>
            <a:fld id="{C5D5C3FD-DB60-464A-84D9-9FC4530AC485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24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323528" y="1801847"/>
            <a:ext cx="8534752" cy="384720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it-IT" sz="1800" dirty="0"/>
              <a:t>La costruzione della Tana di </a:t>
            </a:r>
            <a:r>
              <a:rPr lang="it-IT" sz="1800" dirty="0" err="1"/>
              <a:t>Epi</a:t>
            </a:r>
            <a:r>
              <a:rPr lang="it-IT" sz="1800" dirty="0"/>
              <a:t> </a:t>
            </a:r>
            <a:r>
              <a:rPr lang="it-IT" sz="1800" dirty="0" smtClean="0"/>
              <a:t>ha richiesto e richiederà una </a:t>
            </a:r>
            <a:r>
              <a:rPr lang="it-IT" sz="1800" dirty="0"/>
              <a:t>certa quantità di </a:t>
            </a:r>
            <a:r>
              <a:rPr lang="it-IT" sz="1800" dirty="0" smtClean="0"/>
              <a:t>fondi: circa 15,000€ per ogni guscio. </a:t>
            </a:r>
          </a:p>
          <a:p>
            <a:pPr>
              <a:spcAft>
                <a:spcPts val="1200"/>
              </a:spcAft>
            </a:pPr>
            <a:endParaRPr lang="it-IT" sz="1800" dirty="0"/>
          </a:p>
          <a:p>
            <a:r>
              <a:rPr lang="it-IT" sz="1800" dirty="0"/>
              <a:t>Si </a:t>
            </a:r>
            <a:r>
              <a:rPr lang="it-IT" sz="1800" dirty="0" smtClean="0"/>
              <a:t>tratta, sì, di </a:t>
            </a:r>
            <a:r>
              <a:rPr lang="it-IT" sz="1800" dirty="0"/>
              <a:t>un progetto in </a:t>
            </a:r>
            <a:r>
              <a:rPr lang="it-IT" sz="1800" b="1" dirty="0"/>
              <a:t>autocostruzione</a:t>
            </a:r>
            <a:r>
              <a:rPr lang="it-IT" sz="1800" dirty="0"/>
              <a:t> ma il materiale deve essere acquistato ed alcuna attività devono essere necessariamente svolte da </a:t>
            </a:r>
            <a:r>
              <a:rPr lang="it-IT" sz="1800" dirty="0" smtClean="0"/>
              <a:t>professionisti, non per forza volontari e che, quindi, possono prevedere un compenso.</a:t>
            </a:r>
          </a:p>
          <a:p>
            <a:endParaRPr lang="it-IT" sz="1800" dirty="0" smtClean="0"/>
          </a:p>
          <a:p>
            <a:pPr algn="just">
              <a:defRPr/>
            </a:pPr>
            <a:r>
              <a:rPr lang="it-IT" sz="1800" dirty="0" smtClean="0"/>
              <a:t>Per </a:t>
            </a:r>
            <a:r>
              <a:rPr lang="it-IT" sz="1800" dirty="0"/>
              <a:t>raccogliere i fondi necessari alla costruzione della Tana </a:t>
            </a:r>
            <a:r>
              <a:rPr lang="it-IT" sz="1800" dirty="0" smtClean="0"/>
              <a:t>sono state effettuate diverse iniziative</a:t>
            </a:r>
            <a:r>
              <a:rPr lang="it-IT" sz="1800" dirty="0"/>
              <a:t>. Fino ad oggi </a:t>
            </a:r>
            <a:r>
              <a:rPr lang="it-IT" sz="1800" dirty="0" smtClean="0"/>
              <a:t>sono stati raccolti </a:t>
            </a:r>
            <a:r>
              <a:rPr lang="it-IT" sz="1800" dirty="0"/>
              <a:t>alcuni fondi che </a:t>
            </a:r>
            <a:r>
              <a:rPr lang="it-IT" sz="1800" dirty="0" smtClean="0"/>
              <a:t>hanno </a:t>
            </a:r>
            <a:r>
              <a:rPr lang="it-IT" sz="1800" dirty="0"/>
              <a:t>permesso di </a:t>
            </a:r>
            <a:r>
              <a:rPr lang="it-IT" sz="1800" dirty="0" smtClean="0"/>
              <a:t>iniziare con il </a:t>
            </a:r>
            <a:r>
              <a:rPr lang="it-IT" sz="1800" b="1" dirty="0"/>
              <a:t>primo modulo</a:t>
            </a:r>
            <a:r>
              <a:rPr lang="it-IT" sz="1800" dirty="0"/>
              <a:t> della </a:t>
            </a:r>
            <a:r>
              <a:rPr lang="it-IT" sz="1800" dirty="0" smtClean="0"/>
              <a:t>Tana di </a:t>
            </a:r>
            <a:r>
              <a:rPr lang="it-IT" sz="1800" dirty="0" err="1" smtClean="0"/>
              <a:t>Epi</a:t>
            </a:r>
            <a:r>
              <a:rPr lang="it-IT" sz="1800" dirty="0" smtClean="0"/>
              <a:t>, ancora da terminare.</a:t>
            </a:r>
          </a:p>
          <a:p>
            <a:pPr algn="just">
              <a:defRPr/>
            </a:pPr>
            <a:endParaRPr lang="it-IT" sz="1800" dirty="0" smtClean="0"/>
          </a:p>
          <a:p>
            <a:pPr algn="just">
              <a:defRPr/>
            </a:pPr>
            <a:r>
              <a:rPr lang="it-IT" sz="1800" dirty="0" smtClean="0"/>
              <a:t>Altri </a:t>
            </a:r>
            <a:r>
              <a:rPr lang="it-IT" sz="1800" dirty="0"/>
              <a:t>moduli potranno essere realizzati raccogliendo </a:t>
            </a:r>
            <a:r>
              <a:rPr lang="it-IT" sz="1800" dirty="0" smtClean="0"/>
              <a:t>ulteriori fondi.</a:t>
            </a:r>
            <a:endParaRPr lang="it-IT" alt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37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143240" y="928670"/>
            <a:ext cx="2520000" cy="369332"/>
          </a:xfrm>
          <a:prstGeom prst="rect">
            <a:avLst/>
          </a:prstGeom>
          <a:solidFill>
            <a:srgbClr val="FF9B0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AUTOCOSTRUZIONE</a:t>
            </a:r>
            <a:endParaRPr 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3725" y="6527800"/>
            <a:ext cx="1905000" cy="457200"/>
          </a:xfrm>
        </p:spPr>
        <p:txBody>
          <a:bodyPr/>
          <a:lstStyle/>
          <a:p>
            <a:pPr>
              <a:defRPr/>
            </a:pPr>
            <a:fld id="{C5D5C3FD-DB60-464A-84D9-9FC4530AC485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25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755576" y="1465426"/>
            <a:ext cx="7920880" cy="424731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alt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 2014 questa avventura ha visto partecipi moltissime persone: adulti e bambini, amici di </a:t>
            </a:r>
            <a:r>
              <a:rPr lang="it-IT" altLang="it-IT" sz="1800" b="1" dirty="0" err="1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Epi</a:t>
            </a:r>
            <a:r>
              <a:rPr lang="it-IT" alt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non, volontari italiani e stranieri, scout e di altre organizzazioni…</a:t>
            </a:r>
          </a:p>
          <a:p>
            <a:pPr algn="just">
              <a:lnSpc>
                <a:spcPct val="150000"/>
              </a:lnSpc>
            </a:pPr>
            <a:r>
              <a:rPr lang="it-IT" alt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…decine e decine di persone che hanno reso disponibili le loro braccia e competenze per costruire insieme il primo modulo della Tana di </a:t>
            </a:r>
            <a:r>
              <a:rPr lang="it-IT" altLang="it-IT" sz="1800" b="1" dirty="0" err="1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Epi</a:t>
            </a:r>
            <a:r>
              <a:rPr lang="it-IT" alt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 il sogno legato ad essa…</a:t>
            </a:r>
          </a:p>
          <a:p>
            <a:pPr algn="just">
              <a:lnSpc>
                <a:spcPct val="150000"/>
              </a:lnSpc>
            </a:pPr>
            <a:r>
              <a:rPr lang="it-IT" alt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…hanno lavorato insieme persone che non si conoscevano, scoprendo l’autocostruzione come mezzo </a:t>
            </a:r>
            <a:r>
              <a:rPr lang="it-IT" altLang="it-IT" sz="1800" b="1" dirty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acquisire </a:t>
            </a:r>
            <a:r>
              <a:rPr lang="it-IT" alt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competenze, come occasione di volontariato, come strumento di relazione interpersonale e sociale …</a:t>
            </a:r>
            <a:endParaRPr lang="it-IT" alt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asellaDiTesto 5"/>
          <p:cNvSpPr txBox="1">
            <a:spLocks noChangeArrowheads="1"/>
          </p:cNvSpPr>
          <p:nvPr/>
        </p:nvSpPr>
        <p:spPr bwMode="auto">
          <a:xfrm>
            <a:off x="1835696" y="280475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L’AVVENTURA  CONTINUA …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90434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143240" y="971436"/>
            <a:ext cx="2520000" cy="369332"/>
          </a:xfrm>
          <a:prstGeom prst="rect">
            <a:avLst/>
          </a:prstGeom>
          <a:solidFill>
            <a:srgbClr val="FF9B0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FORMAZIONE</a:t>
            </a:r>
            <a:endParaRPr 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3725" y="6527800"/>
            <a:ext cx="1905000" cy="457200"/>
          </a:xfrm>
        </p:spPr>
        <p:txBody>
          <a:bodyPr/>
          <a:lstStyle/>
          <a:p>
            <a:pPr>
              <a:defRPr/>
            </a:pPr>
            <a:fld id="{C5D5C3FD-DB60-464A-84D9-9FC4530AC485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26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755576" y="1465426"/>
            <a:ext cx="7920880" cy="424731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alt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 corso del progetto e dell’autocostruzione il gruppo di progettazione è stato misto e variegato: persone con competenze ed esperienze differenti, professionisti e studenti, si sono rese disponibili per studiare la soluzione migliore per il contesto specifico.</a:t>
            </a:r>
          </a:p>
          <a:p>
            <a:pPr algn="just">
              <a:lnSpc>
                <a:spcPct val="150000"/>
              </a:lnSpc>
            </a:pPr>
            <a:r>
              <a:rPr lang="it-IT" alt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E’ stata un’occasione di ottimo confronto e crescita personale e professionale, con approfondimenti molto  proficui sulle tematiche ambientali, di </a:t>
            </a:r>
            <a:r>
              <a:rPr lang="it-IT" altLang="it-IT" sz="1800" b="1" dirty="0" err="1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ecosostenibilità</a:t>
            </a:r>
            <a:r>
              <a:rPr lang="it-IT" alt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ed biocompatibilità delle costruzioni…che sempre più saranno le costruzioni del futuro… e che già oggi quindi si stanno sperimentando e mettendo in atto.</a:t>
            </a:r>
          </a:p>
        </p:txBody>
      </p:sp>
      <p:sp>
        <p:nvSpPr>
          <p:cNvPr id="9" name="CasellaDiTesto 5"/>
          <p:cNvSpPr txBox="1">
            <a:spLocks noChangeArrowheads="1"/>
          </p:cNvSpPr>
          <p:nvPr/>
        </p:nvSpPr>
        <p:spPr bwMode="auto">
          <a:xfrm>
            <a:off x="1835696" y="280475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L’AVVENTURA  CONTINUA …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69235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5"/>
          <p:cNvSpPr txBox="1">
            <a:spLocks noChangeArrowheads="1"/>
          </p:cNvSpPr>
          <p:nvPr/>
        </p:nvSpPr>
        <p:spPr bwMode="auto">
          <a:xfrm>
            <a:off x="1835696" y="280475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L’AVVENTURA  CONTINUA …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131840" y="1052736"/>
            <a:ext cx="2520000" cy="369332"/>
          </a:xfrm>
          <a:prstGeom prst="rect">
            <a:avLst/>
          </a:prstGeom>
          <a:solidFill>
            <a:srgbClr val="FF9B0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PROSSIMI PASSI</a:t>
            </a:r>
            <a:endParaRPr 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3725" y="6527800"/>
            <a:ext cx="1905000" cy="457200"/>
          </a:xfrm>
        </p:spPr>
        <p:txBody>
          <a:bodyPr/>
          <a:lstStyle/>
          <a:p>
            <a:pPr>
              <a:defRPr/>
            </a:pPr>
            <a:fld id="{C5D5C3FD-DB60-464A-84D9-9FC4530AC485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27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323528" y="1700808"/>
            <a:ext cx="8534752" cy="35855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alt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Resta </a:t>
            </a:r>
            <a:r>
              <a:rPr lang="it-IT" altLang="it-IT" sz="1800" b="1" dirty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ancora molto da fare</a:t>
            </a:r>
            <a:r>
              <a:rPr lang="it-IT" alt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  <a:p>
            <a:pPr algn="just">
              <a:spcAft>
                <a:spcPts val="1200"/>
              </a:spcAft>
            </a:pPr>
            <a:endParaRPr lang="it-IT" alt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spcAft>
                <a:spcPts val="1800"/>
              </a:spcAft>
              <a:buFont typeface="+mj-lt"/>
              <a:buAutoNum type="arabicPeriod"/>
            </a:pPr>
            <a:r>
              <a:rPr lang="it-IT" alt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Continuare a raccogliere i fondi necessari per portare avanti il progetto</a:t>
            </a:r>
          </a:p>
          <a:p>
            <a:pPr marL="342900" indent="-342900" algn="just">
              <a:spcAft>
                <a:spcPts val="1800"/>
              </a:spcAft>
              <a:buFont typeface="+mj-lt"/>
              <a:buAutoNum type="arabicPeriod"/>
            </a:pPr>
            <a:r>
              <a:rPr lang="it-IT" alt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Allargare il cerchio d’onda delle persone disponibili a contribuire economicamente ed operativamente al progetto</a:t>
            </a:r>
          </a:p>
          <a:p>
            <a:pPr marL="342900" indent="-342900" algn="just">
              <a:spcAft>
                <a:spcPts val="1800"/>
              </a:spcAft>
              <a:buFont typeface="+mj-lt"/>
              <a:buAutoNum type="arabicPeriod"/>
            </a:pPr>
            <a:r>
              <a:rPr lang="it-IT" alt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Continuare l’esperienza di autocostruzione: tutti i </a:t>
            </a:r>
            <a:r>
              <a:rPr lang="it-IT" altLang="it-IT" sz="1800" b="1" dirty="0" err="1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w.e</a:t>
            </a:r>
            <a:r>
              <a:rPr lang="it-IT" alt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da maggio 2015 in poi ci saranno persone impegnate sul posto</a:t>
            </a:r>
          </a:p>
          <a:p>
            <a:pPr marL="342900" indent="-342900" algn="just">
              <a:spcAft>
                <a:spcPts val="1800"/>
              </a:spcAft>
              <a:buFont typeface="+mj-lt"/>
              <a:buAutoNum type="arabicPeriod"/>
            </a:pPr>
            <a:r>
              <a:rPr lang="it-IT" alt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Organizzare workshop per condividere l’esperienza professionale</a:t>
            </a:r>
            <a:endParaRPr lang="it-IT" alt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96357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203848" y="1196752"/>
            <a:ext cx="2520000" cy="369332"/>
          </a:xfrm>
          <a:prstGeom prst="rect">
            <a:avLst/>
          </a:prstGeom>
          <a:solidFill>
            <a:srgbClr val="FF9B0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RISORSE</a:t>
            </a:r>
            <a:endParaRPr 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3725" y="6527800"/>
            <a:ext cx="1905000" cy="457200"/>
          </a:xfrm>
        </p:spPr>
        <p:txBody>
          <a:bodyPr/>
          <a:lstStyle/>
          <a:p>
            <a:pPr>
              <a:defRPr/>
            </a:pPr>
            <a:fld id="{C5D5C3FD-DB60-464A-84D9-9FC4530AC485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28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71600" y="1700808"/>
            <a:ext cx="676875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r>
              <a:rPr lang="it-IT" sz="1800" b="1" dirty="0" smtClean="0">
                <a:solidFill>
                  <a:srgbClr val="0070C0"/>
                </a:solidFill>
              </a:rPr>
              <a:t>COSTI</a:t>
            </a:r>
            <a:endParaRPr lang="it-IT" b="1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endParaRPr lang="it-IT" b="1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b="1" dirty="0" smtClean="0">
                <a:solidFill>
                  <a:srgbClr val="0070C0"/>
                </a:solidFill>
              </a:rPr>
              <a:t> Prima fase modulo al grezzo:		10.000 Euro (già realizzato)</a:t>
            </a:r>
          </a:p>
          <a:p>
            <a:pPr>
              <a:buFont typeface="Arial" pitchFamily="34" charset="0"/>
              <a:buChar char="•"/>
            </a:pPr>
            <a:endParaRPr lang="it-IT" b="1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b="1" dirty="0" smtClean="0">
                <a:solidFill>
                  <a:srgbClr val="0070C0"/>
                </a:solidFill>
              </a:rPr>
              <a:t> Completamento primo modulo:</a:t>
            </a:r>
          </a:p>
          <a:p>
            <a:pPr lvl="1">
              <a:buFont typeface="Courier New" pitchFamily="49" charset="0"/>
              <a:buChar char="o"/>
            </a:pPr>
            <a:r>
              <a:rPr lang="it-IT" b="1" dirty="0" smtClean="0">
                <a:solidFill>
                  <a:srgbClr val="0070C0"/>
                </a:solidFill>
              </a:rPr>
              <a:t> copertura, paglia, pareti, infissi	  6.000 Euro (imminente)</a:t>
            </a:r>
          </a:p>
          <a:p>
            <a:pPr lvl="1">
              <a:buFont typeface="Courier New" pitchFamily="49" charset="0"/>
              <a:buChar char="o"/>
            </a:pPr>
            <a:endParaRPr lang="it-IT" b="1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b="1" dirty="0" smtClean="0">
                <a:solidFill>
                  <a:srgbClr val="0070C0"/>
                </a:solidFill>
              </a:rPr>
              <a:t> Impianti e sistemazioni interne:		  3.000 Euro (a seguire)</a:t>
            </a:r>
          </a:p>
          <a:p>
            <a:pPr>
              <a:buFont typeface="Arial" pitchFamily="34" charset="0"/>
              <a:buChar char="•"/>
            </a:pPr>
            <a:endParaRPr lang="it-IT" b="1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b="1" dirty="0" smtClean="0">
                <a:solidFill>
                  <a:srgbClr val="0070C0"/>
                </a:solidFill>
              </a:rPr>
              <a:t> Secondo modulo:			15.000 Euro</a:t>
            </a:r>
          </a:p>
          <a:p>
            <a:pPr>
              <a:buFont typeface="Arial" pitchFamily="34" charset="0"/>
              <a:buChar char="•"/>
            </a:pPr>
            <a:endParaRPr lang="it-IT" b="1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b="1" dirty="0" smtClean="0">
                <a:solidFill>
                  <a:srgbClr val="0070C0"/>
                </a:solidFill>
              </a:rPr>
              <a:t> Fine prima tana:			60.000 Euro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99592" y="4221088"/>
            <a:ext cx="67687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r>
              <a:rPr lang="it-IT" sz="1800" b="1" dirty="0" smtClean="0">
                <a:solidFill>
                  <a:srgbClr val="0070C0"/>
                </a:solidFill>
              </a:rPr>
              <a:t>TEMPI</a:t>
            </a:r>
            <a:endParaRPr lang="it-IT" b="1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endParaRPr lang="it-IT" b="1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b="1" dirty="0" smtClean="0">
                <a:solidFill>
                  <a:srgbClr val="0070C0"/>
                </a:solidFill>
              </a:rPr>
              <a:t>Completamento primo modulo:</a:t>
            </a:r>
          </a:p>
          <a:p>
            <a:pPr lvl="1">
              <a:buFont typeface="Courier New" pitchFamily="49" charset="0"/>
              <a:buChar char="o"/>
            </a:pPr>
            <a:r>
              <a:rPr lang="it-IT" b="1" dirty="0" smtClean="0">
                <a:solidFill>
                  <a:srgbClr val="0070C0"/>
                </a:solidFill>
              </a:rPr>
              <a:t> copertura, paglia, pareti, infissi	da … domani a giugno/luglio!</a:t>
            </a:r>
          </a:p>
          <a:p>
            <a:pPr lvl="1">
              <a:buFont typeface="Courier New" pitchFamily="49" charset="0"/>
              <a:buChar char="o"/>
            </a:pPr>
            <a:endParaRPr lang="it-IT" b="1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b="1" dirty="0" smtClean="0">
                <a:solidFill>
                  <a:srgbClr val="0070C0"/>
                </a:solidFill>
              </a:rPr>
              <a:t> Impianti e sistemazioni interne:		luglio/agosto</a:t>
            </a:r>
          </a:p>
          <a:p>
            <a:pPr>
              <a:buFont typeface="Arial" pitchFamily="34" charset="0"/>
              <a:buChar char="•"/>
            </a:pPr>
            <a:r>
              <a:rPr lang="it-IT" b="1" dirty="0" smtClean="0">
                <a:solidFill>
                  <a:srgbClr val="0070C0"/>
                </a:solidFill>
              </a:rPr>
              <a:t> Secondo modulo:			da settembre</a:t>
            </a:r>
          </a:p>
          <a:p>
            <a:pPr>
              <a:buFont typeface="Arial" pitchFamily="34" charset="0"/>
              <a:buChar char="•"/>
            </a:pPr>
            <a:r>
              <a:rPr lang="it-IT" b="1" dirty="0" smtClean="0">
                <a:solidFill>
                  <a:srgbClr val="0070C0"/>
                </a:solidFill>
              </a:rPr>
              <a:t> Prima tana:				 …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9" name="CasellaDiTesto 5"/>
          <p:cNvSpPr txBox="1">
            <a:spLocks noChangeArrowheads="1"/>
          </p:cNvSpPr>
          <p:nvPr/>
        </p:nvSpPr>
        <p:spPr bwMode="auto">
          <a:xfrm>
            <a:off x="1835696" y="280475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L’AVVENTURA  CONTINUA …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37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5"/>
          <p:cNvSpPr txBox="1">
            <a:spLocks noChangeArrowheads="1"/>
          </p:cNvSpPr>
          <p:nvPr/>
        </p:nvSpPr>
        <p:spPr bwMode="auto">
          <a:xfrm>
            <a:off x="1835696" y="280475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L’AVVENTURA CONTINUA …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203848" y="1196752"/>
            <a:ext cx="2520000" cy="369332"/>
          </a:xfrm>
          <a:prstGeom prst="rect">
            <a:avLst/>
          </a:prstGeom>
          <a:solidFill>
            <a:srgbClr val="FF9B0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QUINDI ?</a:t>
            </a:r>
            <a:endParaRPr 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3725" y="6527800"/>
            <a:ext cx="1905000" cy="457200"/>
          </a:xfrm>
        </p:spPr>
        <p:txBody>
          <a:bodyPr/>
          <a:lstStyle/>
          <a:p>
            <a:pPr>
              <a:defRPr/>
            </a:pPr>
            <a:fld id="{C5D5C3FD-DB60-464A-84D9-9FC4530AC485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29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331640" y="3068960"/>
            <a:ext cx="6192688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0070C0"/>
                </a:solidFill>
              </a:rPr>
              <a:t>… </a:t>
            </a:r>
            <a:r>
              <a:rPr lang="it-IT" sz="2800" dirty="0" err="1" smtClean="0">
                <a:solidFill>
                  <a:srgbClr val="0070C0"/>
                </a:solidFill>
              </a:rPr>
              <a:t>…</a:t>
            </a:r>
            <a:r>
              <a:rPr lang="it-IT" sz="2800" dirty="0" smtClean="0">
                <a:solidFill>
                  <a:srgbClr val="0070C0"/>
                </a:solidFill>
              </a:rPr>
              <a:t> </a:t>
            </a:r>
            <a:r>
              <a:rPr lang="it-IT" sz="2800" dirty="0" err="1" smtClean="0">
                <a:solidFill>
                  <a:srgbClr val="0070C0"/>
                </a:solidFill>
              </a:rPr>
              <a:t>…</a:t>
            </a:r>
            <a:r>
              <a:rPr lang="it-IT" sz="2800" dirty="0" smtClean="0">
                <a:solidFill>
                  <a:srgbClr val="0070C0"/>
                </a:solidFill>
              </a:rPr>
              <a:t> </a:t>
            </a:r>
            <a:r>
              <a:rPr lang="it-IT" sz="2800" dirty="0" err="1" smtClean="0">
                <a:solidFill>
                  <a:srgbClr val="0070C0"/>
                </a:solidFill>
              </a:rPr>
              <a:t>…</a:t>
            </a:r>
            <a:r>
              <a:rPr lang="it-IT" sz="2800" dirty="0" smtClean="0">
                <a:solidFill>
                  <a:srgbClr val="0070C0"/>
                </a:solidFill>
              </a:rPr>
              <a:t> </a:t>
            </a:r>
            <a:r>
              <a:rPr lang="it-IT" sz="2800" dirty="0" err="1" smtClean="0">
                <a:solidFill>
                  <a:srgbClr val="0070C0"/>
                </a:solidFill>
              </a:rPr>
              <a:t>…</a:t>
            </a:r>
            <a:r>
              <a:rPr lang="it-IT" sz="2800" dirty="0" smtClean="0">
                <a:solidFill>
                  <a:srgbClr val="0070C0"/>
                </a:solidFill>
              </a:rPr>
              <a:t> </a:t>
            </a:r>
            <a:r>
              <a:rPr lang="it-IT" sz="2800" dirty="0" err="1" smtClean="0">
                <a:solidFill>
                  <a:srgbClr val="0070C0"/>
                </a:solidFill>
              </a:rPr>
              <a:t>…</a:t>
            </a:r>
            <a:r>
              <a:rPr lang="it-IT" sz="2800" dirty="0" smtClean="0">
                <a:solidFill>
                  <a:srgbClr val="0070C0"/>
                </a:solidFill>
              </a:rPr>
              <a:t> </a:t>
            </a:r>
            <a:r>
              <a:rPr lang="it-IT" sz="2800" dirty="0" err="1" smtClean="0">
                <a:solidFill>
                  <a:srgbClr val="0070C0"/>
                </a:solidFill>
              </a:rPr>
              <a:t>VI</a:t>
            </a:r>
            <a:r>
              <a:rPr lang="it-IT" sz="2800" dirty="0" smtClean="0">
                <a:solidFill>
                  <a:srgbClr val="0070C0"/>
                </a:solidFill>
              </a:rPr>
              <a:t> ASPETTIAMO !!!</a:t>
            </a:r>
            <a:endParaRPr lang="it-IT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37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CasellaDiTesto 1"/>
          <p:cNvSpPr txBox="1">
            <a:spLocks noChangeArrowheads="1"/>
          </p:cNvSpPr>
          <p:nvPr/>
        </p:nvSpPr>
        <p:spPr bwMode="auto">
          <a:xfrm>
            <a:off x="179512" y="4293096"/>
            <a:ext cx="871296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>
              <a:lnSpc>
                <a:spcPct val="150000"/>
              </a:lnSpc>
              <a:defRPr/>
            </a:pP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Stefano è un amico, uno scout, un professionista, un buon cittadino, un amante del vivere sano e dello spirito educativo che nasce col gioco e si radica nei bambini con il buon esempio. Stefano ha cresciuto, come capo del gruppo scout RM 24, molti bambini e insegnato a tutti noi a crescerne altri. </a:t>
            </a:r>
          </a:p>
        </p:txBody>
      </p:sp>
      <p:sp>
        <p:nvSpPr>
          <p:cNvPr id="6152" name="CasellaDiTesto 5"/>
          <p:cNvSpPr txBox="1">
            <a:spLocks noChangeArrowheads="1"/>
          </p:cNvSpPr>
          <p:nvPr/>
        </p:nvSpPr>
        <p:spPr bwMode="auto">
          <a:xfrm>
            <a:off x="1979712" y="280475"/>
            <a:ext cx="5400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L’Idea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5C3FD-DB60-464A-84D9-9FC4530AC485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  <p:pic>
        <p:nvPicPr>
          <p:cNvPr id="7" name="Picture 5" descr="C:\Users\gianluca2\Desktop\fotoaerea.JPG"/>
          <p:cNvPicPr>
            <a:picLocks noChangeAspect="1" noChangeArrowheads="1"/>
          </p:cNvPicPr>
          <p:nvPr/>
        </p:nvPicPr>
        <p:blipFill>
          <a:blip r:embed="rId4"/>
          <a:srcRect t="13793"/>
          <a:stretch>
            <a:fillRect/>
          </a:stretch>
        </p:blipFill>
        <p:spPr bwMode="auto">
          <a:xfrm>
            <a:off x="4572000" y="1268760"/>
            <a:ext cx="4440797" cy="28083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8" name="CasellaDiTesto 7"/>
          <p:cNvSpPr txBox="1"/>
          <p:nvPr/>
        </p:nvSpPr>
        <p:spPr>
          <a:xfrm>
            <a:off x="179512" y="1268760"/>
            <a:ext cx="424847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L’idea di realizzare questo progetto è nata per rendere omaggio e tenere sempre vivo in noi il ricordo di Stefano Lorenzini: un nostro amico scomparso la notte di Natale del 2012 dopo una lunga malattia.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4900102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CasellaDiTesto 1"/>
          <p:cNvSpPr txBox="1">
            <a:spLocks noChangeArrowheads="1"/>
          </p:cNvSpPr>
          <p:nvPr/>
        </p:nvSpPr>
        <p:spPr bwMode="auto">
          <a:xfrm>
            <a:off x="179512" y="1071546"/>
            <a:ext cx="4892554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>
              <a:lnSpc>
                <a:spcPct val="150000"/>
              </a:lnSpc>
              <a:defRPr/>
            </a:pP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L’opportunità di realizzare questo luogo di ritrovo è maturata da alcuni amici e dalla comunità capi del gruppo RM 24, ed è stata inserita all’interno del </a:t>
            </a:r>
            <a:r>
              <a:rPr lang="it-IT" altLang="it-IT" sz="1800" dirty="0" err="1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B.P.-Park</a:t>
            </a: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un terreno che si trova nel comune di Bassano Romano, tra Roma e Viterbo.</a:t>
            </a:r>
          </a:p>
        </p:txBody>
      </p:sp>
      <p:sp>
        <p:nvSpPr>
          <p:cNvPr id="6152" name="CasellaDiTesto 5"/>
          <p:cNvSpPr txBox="1">
            <a:spLocks noChangeArrowheads="1"/>
          </p:cNvSpPr>
          <p:nvPr/>
        </p:nvSpPr>
        <p:spPr bwMode="auto">
          <a:xfrm>
            <a:off x="1979712" y="280475"/>
            <a:ext cx="5400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L’Opportunità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5C3FD-DB60-464A-84D9-9FC4530AC485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  <p:pic>
        <p:nvPicPr>
          <p:cNvPr id="7" name="Picture 5" descr="C:\Users\gianluca2\Desktop\fotoaerea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214942" y="1071546"/>
            <a:ext cx="3634482" cy="27146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8" name="Rettangolo 7"/>
          <p:cNvSpPr/>
          <p:nvPr/>
        </p:nvSpPr>
        <p:spPr>
          <a:xfrm>
            <a:off x="132977" y="3861048"/>
            <a:ext cx="867876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Questo terreno rappresenta un </a:t>
            </a:r>
            <a:r>
              <a:rPr lang="it-IT" sz="1800" dirty="0" smtClean="0">
                <a:solidFill>
                  <a:srgbClr val="00529B"/>
                </a:solidFill>
              </a:rPr>
              <a:t>Campo </a:t>
            </a:r>
            <a:r>
              <a:rPr lang="it-IT" sz="1800" dirty="0">
                <a:solidFill>
                  <a:srgbClr val="00529B"/>
                </a:solidFill>
              </a:rPr>
              <a:t>Scout permanente in </a:t>
            </a:r>
            <a:r>
              <a:rPr lang="it-IT" sz="1800" dirty="0" smtClean="0">
                <a:solidFill>
                  <a:srgbClr val="00529B"/>
                </a:solidFill>
              </a:rPr>
              <a:t>Italia. E’</a:t>
            </a: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proprietà di molti gruppi scout di Roma e del Lazio e offre ospitalità a tutti coloro che desiderano fare attività e trascorrere del tempo all’aria aperta organizzando attività per il mondo dei giovani e dell’infanzia. Attualmente in questo terreno si è deciso di rinnovare il luogo destinato alle attività e al ritrovo dei bambini</a:t>
            </a:r>
            <a:r>
              <a:rPr lang="it-IT" altLang="it-IT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4900102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CasellaDiTesto 1"/>
          <p:cNvSpPr txBox="1">
            <a:spLocks noChangeArrowheads="1"/>
          </p:cNvSpPr>
          <p:nvPr/>
        </p:nvSpPr>
        <p:spPr bwMode="auto">
          <a:xfrm>
            <a:off x="214282" y="1357298"/>
            <a:ext cx="392909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>
              <a:lnSpc>
                <a:spcPct val="150000"/>
              </a:lnSpc>
              <a:defRPr/>
            </a:pP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tana è, nel linguaggio scout dell’infanzia, il luogo di ritrovo per eccellenza. La tana dà ai bambini il senso di appartenenza ad un gruppo e crea aggregazione. </a:t>
            </a:r>
          </a:p>
          <a:p>
            <a:pPr algn="just">
              <a:lnSpc>
                <a:spcPct val="150000"/>
              </a:lnSpc>
              <a:defRPr/>
            </a:pPr>
            <a:endParaRPr lang="it-IT" alt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t-IT" alt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52" name="CasellaDiTesto 5"/>
          <p:cNvSpPr txBox="1">
            <a:spLocks noChangeArrowheads="1"/>
          </p:cNvSpPr>
          <p:nvPr/>
        </p:nvSpPr>
        <p:spPr bwMode="auto">
          <a:xfrm>
            <a:off x="1979712" y="280475"/>
            <a:ext cx="5400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Tana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5C3FD-DB60-464A-84D9-9FC4530AC485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  <p:pic>
        <p:nvPicPr>
          <p:cNvPr id="7" name="Picture 5" descr="C:\Users\gianluca2\Desktop\fotoaerea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286248" y="1571612"/>
            <a:ext cx="4500594" cy="23224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8" name="CasellaDiTesto 1"/>
          <p:cNvSpPr txBox="1">
            <a:spLocks noChangeArrowheads="1"/>
          </p:cNvSpPr>
          <p:nvPr/>
        </p:nvSpPr>
        <p:spPr bwMode="auto">
          <a:xfrm>
            <a:off x="214282" y="3929067"/>
            <a:ext cx="8643998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Low">
              <a:lnSpc>
                <a:spcPct val="150000"/>
              </a:lnSpc>
              <a:defRPr/>
            </a:pP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Nella tana si svolgono le attività, si gioca, si prega, si dorme, nella tana si fa tutto, tutti insieme. Gli scout amano e rispettano la natura e questo amore viene insegnato sin da quando sono piccoli. La tana che vorremmo costruire deve essere attenta alla natura ed ecocompatibile.</a:t>
            </a:r>
          </a:p>
          <a:p>
            <a:pPr algn="justLow">
              <a:lnSpc>
                <a:spcPct val="150000"/>
              </a:lnSpc>
              <a:defRPr/>
            </a:pP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t-IT" alt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00102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5"/>
          <p:cNvSpPr txBox="1">
            <a:spLocks noChangeArrowheads="1"/>
          </p:cNvSpPr>
          <p:nvPr/>
        </p:nvSpPr>
        <p:spPr bwMode="auto">
          <a:xfrm>
            <a:off x="1835696" y="280475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Progetto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143240" y="1285860"/>
            <a:ext cx="2520000" cy="369332"/>
          </a:xfrm>
          <a:prstGeom prst="rect">
            <a:avLst/>
          </a:prstGeom>
          <a:solidFill>
            <a:srgbClr val="FF9B0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OBIETTIVO </a:t>
            </a:r>
            <a:endParaRPr 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3725" y="6527800"/>
            <a:ext cx="1905000" cy="457200"/>
          </a:xfrm>
        </p:spPr>
        <p:txBody>
          <a:bodyPr/>
          <a:lstStyle/>
          <a:p>
            <a:pPr>
              <a:defRPr/>
            </a:pPr>
            <a:fld id="{C5D5C3FD-DB60-464A-84D9-9FC4530AC485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1403648" y="3068960"/>
            <a:ext cx="60486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altLang="it-IT" sz="20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Dotare la base scout di nuovi servizi e spazi coperti, in cui poter far fare attività agli scout (e non solo), per sfruttare al meglio le potenzialità del contesto naturalistico del B.P.- Park</a:t>
            </a:r>
            <a:endParaRPr lang="it-IT" altLang="it-IT" sz="20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defRPr/>
            </a:pPr>
            <a:endParaRPr lang="it-IT" altLang="it-IT" sz="20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" name="Connettore 2 9"/>
          <p:cNvCxnSpPr/>
          <p:nvPr/>
        </p:nvCxnSpPr>
        <p:spPr bwMode="auto">
          <a:xfrm>
            <a:off x="4355976" y="1916832"/>
            <a:ext cx="0" cy="108012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10800000" algn="r" rotWithShape="0">
              <a:schemeClr val="accent2">
                <a:alpha val="40000"/>
              </a:schemeClr>
            </a:outerShdw>
          </a:effectLst>
        </p:spPr>
      </p:cxnSp>
    </p:spTree>
    <p:extLst>
      <p:ext uri="{BB962C8B-B14F-4D97-AF65-F5344CB8AC3E}">
        <p14:creationId xmlns:p14="http://schemas.microsoft.com/office/powerpoint/2010/main" xmlns="" val="41337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5"/>
          <p:cNvSpPr txBox="1">
            <a:spLocks noChangeArrowheads="1"/>
          </p:cNvSpPr>
          <p:nvPr/>
        </p:nvSpPr>
        <p:spPr bwMode="auto">
          <a:xfrm>
            <a:off x="1835696" y="280475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Progetto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159202" y="1268760"/>
            <a:ext cx="2520000" cy="369332"/>
          </a:xfrm>
          <a:prstGeom prst="rect">
            <a:avLst/>
          </a:prstGeom>
          <a:solidFill>
            <a:srgbClr val="FF9B0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DOVE </a:t>
            </a:r>
            <a:endParaRPr 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3725" y="6527800"/>
            <a:ext cx="1905000" cy="457200"/>
          </a:xfrm>
        </p:spPr>
        <p:txBody>
          <a:bodyPr/>
          <a:lstStyle/>
          <a:p>
            <a:pPr>
              <a:defRPr/>
            </a:pPr>
            <a:fld id="{C5D5C3FD-DB60-464A-84D9-9FC4530AC485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14282" y="5143512"/>
            <a:ext cx="4000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Comune di Bassano Romano</a:t>
            </a:r>
            <a:b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(Provincia di Viterbo)</a:t>
            </a:r>
          </a:p>
        </p:txBody>
      </p:sp>
      <p:grpSp>
        <p:nvGrpSpPr>
          <p:cNvPr id="1026" name="Gruppo 22"/>
          <p:cNvGrpSpPr>
            <a:grpSpLocks/>
          </p:cNvGrpSpPr>
          <p:nvPr/>
        </p:nvGrpSpPr>
        <p:grpSpPr bwMode="auto">
          <a:xfrm>
            <a:off x="214282" y="1928802"/>
            <a:ext cx="4041787" cy="3013076"/>
            <a:chOff x="1339" y="-7445"/>
            <a:chExt cx="9516" cy="7567"/>
          </a:xfrm>
        </p:grpSpPr>
        <p:pic>
          <p:nvPicPr>
            <p:cNvPr id="23" name="Picture 1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40" y="-7434"/>
              <a:ext cx="8909" cy="7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4" name="Group 16"/>
            <p:cNvGrpSpPr>
              <a:grpSpLocks/>
            </p:cNvGrpSpPr>
            <p:nvPr/>
          </p:nvGrpSpPr>
          <p:grpSpPr bwMode="auto">
            <a:xfrm>
              <a:off x="1345" y="-7439"/>
              <a:ext cx="9504" cy="2"/>
              <a:chOff x="1345" y="-7439"/>
              <a:chExt cx="9504" cy="2"/>
            </a:xfrm>
          </p:grpSpPr>
          <p:sp>
            <p:nvSpPr>
              <p:cNvPr id="25" name="Freeform 17"/>
              <p:cNvSpPr>
                <a:spLocks/>
              </p:cNvSpPr>
              <p:nvPr/>
            </p:nvSpPr>
            <p:spPr bwMode="auto">
              <a:xfrm>
                <a:off x="1345" y="-7439"/>
                <a:ext cx="9504" cy="2"/>
              </a:xfrm>
              <a:custGeom>
                <a:avLst/>
                <a:gdLst>
                  <a:gd name="T0" fmla="*/ 0 w 9504"/>
                  <a:gd name="T1" fmla="*/ 0 h 2"/>
                  <a:gd name="T2" fmla="*/ 9504 w 9504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504" h="2">
                    <a:moveTo>
                      <a:pt x="0" y="0"/>
                    </a:moveTo>
                    <a:lnTo>
                      <a:pt x="9504" y="0"/>
                    </a:lnTo>
                  </a:path>
                </a:pathLst>
              </a:custGeom>
              <a:noFill/>
              <a:ln w="736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grpSp>
          <p:nvGrpSpPr>
            <p:cNvPr id="26" name="Group 18"/>
            <p:cNvGrpSpPr>
              <a:grpSpLocks/>
            </p:cNvGrpSpPr>
            <p:nvPr/>
          </p:nvGrpSpPr>
          <p:grpSpPr bwMode="auto">
            <a:xfrm>
              <a:off x="1350" y="-7434"/>
              <a:ext cx="2" cy="7546"/>
              <a:chOff x="1350" y="-7434"/>
              <a:chExt cx="2" cy="7546"/>
            </a:xfrm>
          </p:grpSpPr>
          <p:sp>
            <p:nvSpPr>
              <p:cNvPr id="2" name="Freeform 19"/>
              <p:cNvSpPr>
                <a:spLocks/>
              </p:cNvSpPr>
              <p:nvPr/>
            </p:nvSpPr>
            <p:spPr bwMode="auto">
              <a:xfrm>
                <a:off x="1350" y="-7434"/>
                <a:ext cx="2" cy="7546"/>
              </a:xfrm>
              <a:custGeom>
                <a:avLst/>
                <a:gdLst>
                  <a:gd name="T0" fmla="*/ 0 w 2"/>
                  <a:gd name="T1" fmla="*/ -7434 h 7546"/>
                  <a:gd name="T2" fmla="*/ 0 w 2"/>
                  <a:gd name="T3" fmla="*/ 112 h 754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7546">
                    <a:moveTo>
                      <a:pt x="0" y="0"/>
                    </a:moveTo>
                    <a:lnTo>
                      <a:pt x="0" y="7546"/>
                    </a:lnTo>
                  </a:path>
                </a:pathLst>
              </a:custGeom>
              <a:noFill/>
              <a:ln w="736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grpSp>
          <p:nvGrpSpPr>
            <p:cNvPr id="28" name="Group 20"/>
            <p:cNvGrpSpPr>
              <a:grpSpLocks/>
            </p:cNvGrpSpPr>
            <p:nvPr/>
          </p:nvGrpSpPr>
          <p:grpSpPr bwMode="auto">
            <a:xfrm>
              <a:off x="10844" y="-7434"/>
              <a:ext cx="2" cy="7546"/>
              <a:chOff x="10844" y="-7434"/>
              <a:chExt cx="2" cy="7546"/>
            </a:xfrm>
          </p:grpSpPr>
          <p:sp>
            <p:nvSpPr>
              <p:cNvPr id="29" name="Freeform 21"/>
              <p:cNvSpPr>
                <a:spLocks/>
              </p:cNvSpPr>
              <p:nvPr/>
            </p:nvSpPr>
            <p:spPr bwMode="auto">
              <a:xfrm>
                <a:off x="10844" y="-7434"/>
                <a:ext cx="2" cy="7546"/>
              </a:xfrm>
              <a:custGeom>
                <a:avLst/>
                <a:gdLst>
                  <a:gd name="T0" fmla="*/ 0 w 2"/>
                  <a:gd name="T1" fmla="*/ -7434 h 7546"/>
                  <a:gd name="T2" fmla="*/ 0 w 2"/>
                  <a:gd name="T3" fmla="*/ 112 h 754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7546">
                    <a:moveTo>
                      <a:pt x="0" y="0"/>
                    </a:moveTo>
                    <a:lnTo>
                      <a:pt x="0" y="7546"/>
                    </a:lnTo>
                  </a:path>
                </a:pathLst>
              </a:custGeom>
              <a:noFill/>
              <a:ln w="736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grpSp>
          <p:nvGrpSpPr>
            <p:cNvPr id="30" name="Group 22"/>
            <p:cNvGrpSpPr>
              <a:grpSpLocks/>
            </p:cNvGrpSpPr>
            <p:nvPr/>
          </p:nvGrpSpPr>
          <p:grpSpPr bwMode="auto">
            <a:xfrm>
              <a:off x="1345" y="116"/>
              <a:ext cx="9504" cy="2"/>
              <a:chOff x="1345" y="116"/>
              <a:chExt cx="9504" cy="2"/>
            </a:xfrm>
          </p:grpSpPr>
          <p:sp>
            <p:nvSpPr>
              <p:cNvPr id="31" name="Freeform 23"/>
              <p:cNvSpPr>
                <a:spLocks/>
              </p:cNvSpPr>
              <p:nvPr/>
            </p:nvSpPr>
            <p:spPr bwMode="auto">
              <a:xfrm>
                <a:off x="1345" y="116"/>
                <a:ext cx="9504" cy="2"/>
              </a:xfrm>
              <a:custGeom>
                <a:avLst/>
                <a:gdLst>
                  <a:gd name="T0" fmla="*/ 0 w 9504"/>
                  <a:gd name="T1" fmla="*/ 0 h 2"/>
                  <a:gd name="T2" fmla="*/ 9504 w 9504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504" h="2">
                    <a:moveTo>
                      <a:pt x="0" y="0"/>
                    </a:moveTo>
                    <a:lnTo>
                      <a:pt x="9504" y="0"/>
                    </a:lnTo>
                  </a:path>
                </a:pathLst>
              </a:custGeom>
              <a:noFill/>
              <a:ln w="736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</p:grpSp>
      <p:sp>
        <p:nvSpPr>
          <p:cNvPr id="18" name="Anello 17"/>
          <p:cNvSpPr/>
          <p:nvPr/>
        </p:nvSpPr>
        <p:spPr bwMode="auto">
          <a:xfrm>
            <a:off x="1440792" y="2935473"/>
            <a:ext cx="500066" cy="500066"/>
          </a:xfrm>
          <a:prstGeom prst="donut">
            <a:avLst>
              <a:gd name="adj" fmla="val 964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4644008" y="5507940"/>
            <a:ext cx="4000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Area del </a:t>
            </a:r>
            <a:r>
              <a:rPr lang="it-IT" altLang="it-IT" sz="1800" dirty="0" err="1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B.P.-Park</a:t>
            </a: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330785" y="3106594"/>
            <a:ext cx="720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smtClean="0">
                <a:solidFill>
                  <a:srgbClr val="FF0000"/>
                </a:solidFill>
              </a:rPr>
              <a:t>B.P. Park</a:t>
            </a:r>
            <a:endParaRPr lang="it-IT" sz="900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www.bppark.it/ma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2816"/>
            <a:ext cx="3789980" cy="376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37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5"/>
          <p:cNvSpPr txBox="1">
            <a:spLocks noChangeArrowheads="1"/>
          </p:cNvSpPr>
          <p:nvPr/>
        </p:nvSpPr>
        <p:spPr bwMode="auto">
          <a:xfrm>
            <a:off x="1835696" y="280475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Progetto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143240" y="1285860"/>
            <a:ext cx="2520000" cy="369332"/>
          </a:xfrm>
          <a:prstGeom prst="rect">
            <a:avLst/>
          </a:prstGeom>
          <a:solidFill>
            <a:srgbClr val="FF9B0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AREA</a:t>
            </a:r>
            <a:endParaRPr 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3725" y="6527800"/>
            <a:ext cx="1905000" cy="457200"/>
          </a:xfrm>
        </p:spPr>
        <p:txBody>
          <a:bodyPr/>
          <a:lstStyle/>
          <a:p>
            <a:pPr>
              <a:defRPr/>
            </a:pPr>
            <a:fld id="{C5D5C3FD-DB60-464A-84D9-9FC4530AC485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2786050" y="1857364"/>
            <a:ext cx="46434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BP-Park è una base scout con oltre </a:t>
            </a:r>
            <a:r>
              <a:rPr lang="it-IT" sz="1800" dirty="0">
                <a:solidFill>
                  <a:srgbClr val="00529B"/>
                </a:solidFill>
              </a:rPr>
              <a:t>35 ettari di prati e </a:t>
            </a:r>
            <a:r>
              <a:rPr lang="it-IT" sz="1800" dirty="0" smtClean="0">
                <a:solidFill>
                  <a:srgbClr val="00529B"/>
                </a:solidFill>
              </a:rPr>
              <a:t>boschi</a:t>
            </a: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con all’interno due tane in lamiera, per un totale 100 mq, per attività comuni e pernotto in un ambiente naturalistico incontaminato.  </a:t>
            </a:r>
          </a:p>
        </p:txBody>
      </p:sp>
      <p:pic>
        <p:nvPicPr>
          <p:cNvPr id="22" name="Immagine 9"/>
          <p:cNvPicPr>
            <a:picLocks noChangeAspect="1"/>
          </p:cNvPicPr>
          <p:nvPr/>
        </p:nvPicPr>
        <p:blipFill>
          <a:blip r:embed="rId4"/>
          <a:srcRect t="21875" b="21875"/>
          <a:stretch>
            <a:fillRect/>
          </a:stretch>
        </p:blipFill>
        <p:spPr bwMode="auto">
          <a:xfrm>
            <a:off x="285719" y="1214422"/>
            <a:ext cx="228566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 descr="C:\Users\gianluca2\Desktop\TANA EPI\BP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357562"/>
            <a:ext cx="333350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7" descr="C:\Users\gianluca2\Desktop\TANA EPI\minas_issa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72" y="3357562"/>
            <a:ext cx="3309962" cy="248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337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5"/>
          <p:cNvSpPr txBox="1">
            <a:spLocks noChangeArrowheads="1"/>
          </p:cNvSpPr>
          <p:nvPr/>
        </p:nvSpPr>
        <p:spPr bwMode="auto">
          <a:xfrm>
            <a:off x="1835696" y="280475"/>
            <a:ext cx="5544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24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Progetto </a:t>
            </a:r>
            <a:endParaRPr lang="it-IT" sz="24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3" descr="D:\Sequas\03 - LOGO\SEQUASIngegneria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0000" cy="5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131840" y="1196752"/>
            <a:ext cx="2520000" cy="369332"/>
          </a:xfrm>
          <a:prstGeom prst="rect">
            <a:avLst/>
          </a:prstGeom>
          <a:solidFill>
            <a:srgbClr val="FF9B00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STATO ATTUALE </a:t>
            </a:r>
            <a:endParaRPr lang="it-IT" sz="1800" b="1" dirty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43725" y="6527800"/>
            <a:ext cx="1905000" cy="457200"/>
          </a:xfrm>
        </p:spPr>
        <p:txBody>
          <a:bodyPr/>
          <a:lstStyle/>
          <a:p>
            <a:pPr>
              <a:defRPr/>
            </a:pPr>
            <a:fld id="{C5D5C3FD-DB60-464A-84D9-9FC4530AC485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3714744" y="1928802"/>
            <a:ext cx="178595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Attualmente sono presenti due vecchi prefabbricati in lamiera, per circa100 mq</a:t>
            </a:r>
          </a:p>
          <a:p>
            <a:pPr algn="just">
              <a:defRPr/>
            </a:pPr>
            <a:endParaRPr lang="it-IT" alt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defRPr/>
            </a:pPr>
            <a:endParaRPr lang="it-IT" altLang="it-IT" sz="1800" dirty="0" smtClean="0">
              <a:solidFill>
                <a:srgbClr val="0052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it-IT" altLang="it-IT" sz="1800" dirty="0" smtClean="0">
                <a:solidFill>
                  <a:srgbClr val="0052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All’interno sono disponibili spazi per dormire, cucinare, mangiare</a:t>
            </a:r>
          </a:p>
        </p:txBody>
      </p:sp>
      <p:pic>
        <p:nvPicPr>
          <p:cNvPr id="12" name="Picture 6" descr="tmp012-50"/>
          <p:cNvPicPr>
            <a:picLocks noChangeAspect="1" noChangeArrowheads="1"/>
          </p:cNvPicPr>
          <p:nvPr/>
        </p:nvPicPr>
        <p:blipFill>
          <a:blip r:embed="rId4"/>
          <a:srcRect l="31367" t="19657" r="18677" b="29183"/>
          <a:stretch>
            <a:fillRect/>
          </a:stretch>
        </p:blipFill>
        <p:spPr bwMode="auto">
          <a:xfrm>
            <a:off x="357158" y="1785926"/>
            <a:ext cx="307183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tmp004-50"/>
          <p:cNvPicPr>
            <a:picLocks noChangeAspect="1" noChangeArrowheads="1"/>
          </p:cNvPicPr>
          <p:nvPr/>
        </p:nvPicPr>
        <p:blipFill>
          <a:blip r:embed="rId5"/>
          <a:srcRect r="4070"/>
          <a:stretch>
            <a:fillRect/>
          </a:stretch>
        </p:blipFill>
        <p:spPr bwMode="auto">
          <a:xfrm>
            <a:off x="5715008" y="1714488"/>
            <a:ext cx="3143272" cy="215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Camb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3929066"/>
            <a:ext cx="3071834" cy="198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Cucin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8" y="3929066"/>
            <a:ext cx="3143272" cy="203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337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dE_Sequa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1330</Words>
  <Application>Microsoft Office PowerPoint</Application>
  <PresentationFormat>Presentazione su schermo (4:3)</PresentationFormat>
  <Paragraphs>252</Paragraphs>
  <Slides>29</Slides>
  <Notes>29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TdE_Sequas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2015-05-04T16:42:52Z</dcterms:created>
  <dcterms:modified xsi:type="dcterms:W3CDTF">2015-05-07T17:43:14Z</dcterms:modified>
</cp:coreProperties>
</file>